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5"/>
  </p:notesMasterIdLst>
  <p:handoutMasterIdLst>
    <p:handoutMasterId r:id="rId46"/>
  </p:handoutMasterIdLst>
  <p:sldIdLst>
    <p:sldId id="355" r:id="rId2"/>
    <p:sldId id="258" r:id="rId3"/>
    <p:sldId id="384" r:id="rId4"/>
    <p:sldId id="383" r:id="rId5"/>
    <p:sldId id="408" r:id="rId6"/>
    <p:sldId id="410" r:id="rId7"/>
    <p:sldId id="409" r:id="rId8"/>
    <p:sldId id="423" r:id="rId9"/>
    <p:sldId id="405" r:id="rId10"/>
    <p:sldId id="424" r:id="rId11"/>
    <p:sldId id="407" r:id="rId12"/>
    <p:sldId id="406" r:id="rId13"/>
    <p:sldId id="404" r:id="rId14"/>
    <p:sldId id="411" r:id="rId15"/>
    <p:sldId id="417" r:id="rId16"/>
    <p:sldId id="418" r:id="rId17"/>
    <p:sldId id="416" r:id="rId18"/>
    <p:sldId id="415" r:id="rId19"/>
    <p:sldId id="426" r:id="rId20"/>
    <p:sldId id="425" r:id="rId21"/>
    <p:sldId id="427" r:id="rId22"/>
    <p:sldId id="414" r:id="rId23"/>
    <p:sldId id="428" r:id="rId24"/>
    <p:sldId id="429" r:id="rId25"/>
    <p:sldId id="431" r:id="rId26"/>
    <p:sldId id="432" r:id="rId27"/>
    <p:sldId id="433" r:id="rId28"/>
    <p:sldId id="434" r:id="rId29"/>
    <p:sldId id="435" r:id="rId30"/>
    <p:sldId id="436" r:id="rId31"/>
    <p:sldId id="437" r:id="rId32"/>
    <p:sldId id="438" r:id="rId33"/>
    <p:sldId id="403" r:id="rId34"/>
    <p:sldId id="439" r:id="rId35"/>
    <p:sldId id="440" r:id="rId36"/>
    <p:sldId id="441" r:id="rId37"/>
    <p:sldId id="442" r:id="rId38"/>
    <p:sldId id="422" r:id="rId39"/>
    <p:sldId id="443" r:id="rId40"/>
    <p:sldId id="444" r:id="rId41"/>
    <p:sldId id="446" r:id="rId42"/>
    <p:sldId id="445" r:id="rId43"/>
    <p:sldId id="292" r:id="rId44"/>
  </p:sldIdLst>
  <p:sldSz cx="9144000" cy="6858000" type="screen4x3"/>
  <p:notesSz cx="6797675" cy="9928225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5420" userDrawn="1">
          <p15:clr>
            <a:srgbClr val="A4A3A4"/>
          </p15:clr>
        </p15:guide>
        <p15:guide id="3" orient="horz" pos="229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ll" initials="d" lastIdx="1" clrIdx="0">
    <p:extLst>
      <p:ext uri="{19B8F6BF-5375-455C-9EA6-DF929625EA0E}">
        <p15:presenceInfo xmlns:p15="http://schemas.microsoft.com/office/powerpoint/2012/main" userId="del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7" autoAdjust="0"/>
    <p:restoredTop sz="88787" autoAdjust="0"/>
  </p:normalViewPr>
  <p:slideViewPr>
    <p:cSldViewPr>
      <p:cViewPr varScale="1">
        <p:scale>
          <a:sx n="65" d="100"/>
          <a:sy n="65" d="100"/>
        </p:scale>
        <p:origin x="1356" y="72"/>
      </p:cViewPr>
      <p:guideLst>
        <p:guide orient="horz" pos="2160"/>
        <p:guide pos="5420"/>
        <p:guide orient="horz" pos="22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955" cy="49739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245" y="0"/>
            <a:ext cx="2945955" cy="49739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9AB3E7-4A3A-4E56-A4D4-F340CBEAE39A}" type="datetimeFigureOut">
              <a:rPr lang="en-GB" smtClean="0"/>
              <a:pPr/>
              <a:t>11/06/2020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30829"/>
            <a:ext cx="2945955" cy="49739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245" y="9430829"/>
            <a:ext cx="2945955" cy="49739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2E98BA-139B-4DC9-AB8C-0229CE52E45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99166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135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135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E79D99E9-197B-400F-96BE-B7581A490113}" type="datetimeFigureOut">
              <a:rPr lang="zh-TW" altLang="en-US" smtClean="0"/>
              <a:pPr/>
              <a:t>2020/6/11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B13A152A-3943-4FBD-B145-8B16DFE947E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64830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A152A-3943-4FBD-B145-8B16DFE947EA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6434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3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A152A-3943-4FBD-B145-8B16DFE947EA}" type="slidenum">
              <a:rPr lang="zh-TW" altLang="en-US" smtClean="0"/>
              <a:pPr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321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A152A-3943-4FBD-B145-8B16DFE947EA}" type="slidenum">
              <a:rPr lang="zh-TW" altLang="en-US" smtClean="0"/>
              <a:pPr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18962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A152A-3943-4FBD-B145-8B16DFE947EA}" type="slidenum">
              <a:rPr lang="zh-TW" altLang="en-US" smtClean="0"/>
              <a:pPr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8329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A152A-3943-4FBD-B145-8B16DFE947EA}" type="slidenum">
              <a:rPr lang="zh-TW" altLang="en-US" smtClean="0"/>
              <a:pPr/>
              <a:t>43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8688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6" descr="圖片1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4763"/>
            <a:ext cx="9144000" cy="684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14348" y="3929066"/>
            <a:ext cx="7772400" cy="1470025"/>
          </a:xfrm>
        </p:spPr>
        <p:txBody>
          <a:bodyPr/>
          <a:lstStyle>
            <a:lvl1pPr>
              <a:defRPr b="1">
                <a:latin typeface="Times New Roman" pitchFamily="18" charset="0"/>
                <a:ea typeface="微軟正黑體" pitchFamily="34" charset="-120"/>
                <a:cs typeface="Times New Roman" pitchFamily="18" charset="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57290" y="5500702"/>
            <a:ext cx="6400800" cy="66460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  <a:latin typeface="Times New Roman" pitchFamily="18" charset="0"/>
                <a:ea typeface="微軟正黑體" pitchFamily="34" charset="-120"/>
                <a:cs typeface="Times New Roman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 smtClean="0"/>
              <a:t>按一下以編輯母片副標題樣式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8" descr="taipei tech key rev.02212013 _頁面_2.jp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0603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8596" y="0"/>
            <a:ext cx="7072362" cy="1143000"/>
          </a:xfrm>
        </p:spPr>
        <p:txBody>
          <a:bodyPr/>
          <a:lstStyle>
            <a:lvl1pPr algn="l">
              <a:defRPr sz="4000" b="1">
                <a:latin typeface="Times New Roman" pitchFamily="18" charset="0"/>
                <a:ea typeface="微軟正黑體" pitchFamily="34" charset="-120"/>
                <a:cs typeface="Times New Roman" pitchFamily="18" charset="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7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7010400" y="777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C4934BA-D916-407F-A7DC-F7360150681C}" type="slidenum">
              <a:rPr lang="zh-TW" altLang="en-US"/>
              <a:pPr>
                <a:defRPr/>
              </a:pPr>
              <a:t>‹#›</a:t>
            </a:fld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圖片 6" descr="圖片2 (1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8"/>
            <a:ext cx="9144000" cy="68548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75" name="圖片 7" descr="圖片2 (1)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588"/>
            <a:ext cx="9144000" cy="68548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76" name="圖片 8" descr="taipei tech key rev.02212013 _頁面_2.jp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8596" y="0"/>
            <a:ext cx="7072362" cy="1143000"/>
          </a:xfrm>
        </p:spPr>
        <p:txBody>
          <a:bodyPr/>
          <a:lstStyle>
            <a:lvl1pPr algn="l">
              <a:defRPr sz="4000" b="1"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4500595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2932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標題版面配置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按一下以編輯母片標題樣式</a:t>
            </a:r>
          </a:p>
        </p:txBody>
      </p:sp>
      <p:sp>
        <p:nvSpPr>
          <p:cNvPr id="1027" name="文字版面配置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C4934BA-D916-407F-A7DC-F7360150681C}" type="slidenum">
              <a:rPr lang="zh-TW" altLang="en-US"/>
              <a:pPr>
                <a:defRPr/>
              </a:pPr>
              <a:t>‹#›</a:t>
            </a:fld>
            <a:endParaRPr lang="zh-TW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pitchFamily="18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pitchFamily="18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pitchFamily="18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pitchFamily="18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pitchFamily="18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pitchFamily="18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pitchFamily="18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pitchFamily="18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9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`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C4934BA-D916-407F-A7DC-F7360150681C}" type="slidenum">
              <a:rPr lang="zh-TW" altLang="en-US" smtClean="0"/>
              <a:pPr>
                <a:defRPr/>
              </a:pPr>
              <a:t>1</a:t>
            </a:fld>
            <a:endParaRPr lang="zh-TW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/>
          <a:srcRect l="12490" r="12569" b="41600"/>
          <a:stretch/>
        </p:blipFill>
        <p:spPr>
          <a:xfrm>
            <a:off x="0" y="0"/>
            <a:ext cx="9144000" cy="2467649"/>
          </a:xfrm>
          <a:prstGeom prst="rect">
            <a:avLst/>
          </a:prstGeom>
        </p:spPr>
      </p:pic>
      <p:sp>
        <p:nvSpPr>
          <p:cNvPr id="5" name="標題 1"/>
          <p:cNvSpPr txBox="1">
            <a:spLocks/>
          </p:cNvSpPr>
          <p:nvPr/>
        </p:nvSpPr>
        <p:spPr bwMode="auto">
          <a:xfrm>
            <a:off x="0" y="2348880"/>
            <a:ext cx="9123718" cy="13681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 kern="1200">
                <a:solidFill>
                  <a:schemeClr val="tx1"/>
                </a:solidFill>
                <a:latin typeface="Times New Roman" pitchFamily="18" charset="0"/>
                <a:ea typeface="微軟正黑體" pitchFamily="34" charset="-120"/>
                <a:cs typeface="Times New Roman" pitchFamily="18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IN" sz="3600" dirty="0" smtClean="0">
                <a:solidFill>
                  <a:srgbClr val="FF0000"/>
                </a:solidFill>
              </a:rPr>
              <a:t>FisheyeDet</a:t>
            </a:r>
            <a:r>
              <a:rPr lang="en-IN" sz="3600" dirty="0">
                <a:solidFill>
                  <a:srgbClr val="FF0000"/>
                </a:solidFill>
              </a:rPr>
              <a:t>: A Self-Study and Contour-Based Object Detector in Fisheye Images</a:t>
            </a:r>
            <a:endParaRPr kumimoji="0" lang="en-US" sz="1400" b="0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84580" y="3861048"/>
            <a:ext cx="8463884" cy="17697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>
            <a:spAutoFit/>
          </a:bodyPr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Li, G. Tong, H. Tang, B.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Li,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B. Chen,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“FisheyeDet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self-study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contour-based object detector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fisheye images,”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Access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vol. 8,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pp.71739-71751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April 2020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altLang="zh-TW" dirty="0" smtClean="0">
              <a:latin typeface="Times New Roman" panose="02020603050405020304" pitchFamily="18" charset="0"/>
              <a:ea typeface="Microsoft JhengHei" panose="020B0604030504040204" pitchFamily="34" charset="-120"/>
              <a:cs typeface="Times New Roman" panose="02020603050405020304" pitchFamily="18" charset="0"/>
            </a:endParaRPr>
          </a:p>
          <a:p>
            <a:endParaRPr lang="en-IN" altLang="zh-TW" dirty="0">
              <a:latin typeface="Times New Roman" panose="02020603050405020304" pitchFamily="18" charset="0"/>
              <a:ea typeface="Microsoft JhengHei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en-US" dirty="0" smtClean="0"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rPr>
              <a:t>Presenter: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Ashish Kumar</a:t>
            </a:r>
            <a:endParaRPr lang="zh-TW" altLang="en-US" dirty="0" smtClean="0">
              <a:latin typeface="Times New Roman" panose="02020603050405020304" pitchFamily="18" charset="0"/>
              <a:ea typeface="Microsoft JhengHei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en-US" dirty="0" smtClean="0"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rPr>
              <a:t>Advisor: Prof. Yo-Ping Huang</a:t>
            </a:r>
          </a:p>
          <a:p>
            <a:endParaRPr lang="en-US" sz="19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1187624" y="4508962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TW" altLang="zh-TW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1204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10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9046" t="20470" r="23989" b="8656"/>
          <a:stretch/>
        </p:blipFill>
        <p:spPr>
          <a:xfrm>
            <a:off x="228517" y="1340768"/>
            <a:ext cx="8663963" cy="51125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31782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04" y="0"/>
            <a:ext cx="8928992" cy="1143000"/>
          </a:xfrm>
        </p:spPr>
        <p:txBody>
          <a:bodyPr/>
          <a:lstStyle/>
          <a:p>
            <a:r>
              <a:rPr lang="en-IN" sz="2800" dirty="0">
                <a:solidFill>
                  <a:srgbClr val="00B050"/>
                </a:solidFill>
              </a:rPr>
              <a:t>NO-PRIOR FISHEYE REPRESENTATION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1376677"/>
            <a:ext cx="8928992" cy="4788627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>
                <a:solidFill>
                  <a:schemeClr val="accent4">
                    <a:lumMod val="50000"/>
                  </a:schemeClr>
                </a:solidFill>
              </a:rPr>
              <a:t>Distortion Feature Extractor Module</a:t>
            </a:r>
            <a:endParaRPr lang="en-IN" sz="2200" b="1" dirty="0" smtClean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en-IN" sz="2200" dirty="0" smtClean="0"/>
              <a:t>Authors employed </a:t>
            </a:r>
            <a:r>
              <a:rPr lang="en-IN" sz="2200" dirty="0"/>
              <a:t>the conv4_3 and conv7 of VGG-16 </a:t>
            </a:r>
            <a:r>
              <a:rPr lang="en-IN" sz="2200" dirty="0" smtClean="0"/>
              <a:t>reduced backbone </a:t>
            </a:r>
            <a:r>
              <a:rPr lang="en-IN" sz="2200" dirty="0"/>
              <a:t>as parts of feature extraction layers and add </a:t>
            </a:r>
            <a:r>
              <a:rPr lang="en-IN" sz="2200" dirty="0" smtClean="0"/>
              <a:t>several convolutional </a:t>
            </a:r>
            <a:r>
              <a:rPr lang="en-IN" sz="2200" dirty="0"/>
              <a:t>layers as the other feature extraction </a:t>
            </a:r>
            <a:r>
              <a:rPr lang="en-IN" sz="2200" dirty="0" smtClean="0"/>
              <a:t>layers.</a:t>
            </a:r>
          </a:p>
          <a:p>
            <a:endParaRPr lang="en-IN" sz="2200" dirty="0" smtClean="0"/>
          </a:p>
          <a:p>
            <a:r>
              <a:rPr lang="en-IN" sz="2200" dirty="0" smtClean="0"/>
              <a:t>Traditional </a:t>
            </a:r>
            <a:r>
              <a:rPr lang="en-IN" sz="2200" dirty="0"/>
              <a:t>convolutional </a:t>
            </a:r>
            <a:r>
              <a:rPr lang="en-IN" sz="2200" dirty="0" smtClean="0"/>
              <a:t>unit - samples the input </a:t>
            </a:r>
            <a:r>
              <a:rPr lang="en-IN" sz="2200" dirty="0"/>
              <a:t>feature maps at a </a:t>
            </a:r>
            <a:r>
              <a:rPr lang="en-IN" sz="2200" dirty="0" smtClean="0"/>
              <a:t>fixed location.</a:t>
            </a:r>
          </a:p>
          <a:p>
            <a:endParaRPr lang="en-IN" sz="2200" dirty="0" smtClean="0"/>
          </a:p>
          <a:p>
            <a:r>
              <a:rPr lang="en-IN" sz="2200" dirty="0" smtClean="0"/>
              <a:t>Deformable convolutional blocks – achieve better receptive fields that cover objects in fisheye images.</a:t>
            </a:r>
          </a:p>
          <a:p>
            <a:endParaRPr lang="en-IN" sz="22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11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1693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1357298"/>
            <a:ext cx="8928992" cy="4735998"/>
          </a:xfrm>
        </p:spPr>
        <p:txBody>
          <a:bodyPr/>
          <a:lstStyle/>
          <a:p>
            <a:r>
              <a:rPr lang="en-IN" sz="2200" dirty="0" smtClean="0"/>
              <a:t>Deformable </a:t>
            </a:r>
            <a:r>
              <a:rPr lang="en-IN" sz="2200" dirty="0"/>
              <a:t>convolution consists of two steps: </a:t>
            </a:r>
            <a:endParaRPr lang="en-IN" sz="2200" dirty="0" smtClean="0"/>
          </a:p>
          <a:p>
            <a:pPr marL="457200" indent="-457200">
              <a:buAutoNum type="arabicParenBoth"/>
            </a:pPr>
            <a:r>
              <a:rPr lang="en-IN" sz="2200" dirty="0" smtClean="0"/>
              <a:t>Sampling over </a:t>
            </a:r>
            <a:r>
              <a:rPr lang="en-IN" sz="2200" dirty="0"/>
              <a:t>the input feature map </a:t>
            </a:r>
            <a:r>
              <a:rPr lang="en-IN" sz="2200" i="1" dirty="0"/>
              <a:t>x</a:t>
            </a:r>
            <a:r>
              <a:rPr lang="en-IN" sz="2200" dirty="0"/>
              <a:t>, with an </a:t>
            </a:r>
            <a:r>
              <a:rPr lang="en-IN" sz="2200" dirty="0" smtClean="0"/>
              <a:t>offset </a:t>
            </a:r>
            <a:r>
              <a:rPr lang="el-GR" sz="2200" dirty="0" smtClean="0"/>
              <a:t>Δ</a:t>
            </a:r>
            <a:r>
              <a:rPr lang="en-IN" sz="2200" dirty="0" err="1" smtClean="0"/>
              <a:t>p</a:t>
            </a:r>
            <a:r>
              <a:rPr lang="en-IN" sz="2200" baseline="-25000" dirty="0" err="1" smtClean="0"/>
              <a:t>n</a:t>
            </a:r>
            <a:r>
              <a:rPr lang="en-IN" sz="2200" dirty="0" smtClean="0"/>
              <a:t>.</a:t>
            </a:r>
          </a:p>
          <a:p>
            <a:pPr marL="0" indent="0">
              <a:buNone/>
            </a:pPr>
            <a:r>
              <a:rPr lang="en-IN" sz="2200" dirty="0" smtClean="0"/>
              <a:t>(</a:t>
            </a:r>
            <a:r>
              <a:rPr lang="en-IN" sz="2200" dirty="0"/>
              <a:t>2</a:t>
            </a:r>
            <a:r>
              <a:rPr lang="en-IN" sz="2200" dirty="0" smtClean="0"/>
              <a:t>) Weighted </a:t>
            </a:r>
            <a:r>
              <a:rPr lang="en-IN" sz="2200" dirty="0"/>
              <a:t>summation of sampling </a:t>
            </a:r>
            <a:r>
              <a:rPr lang="en-IN" sz="2200" dirty="0" smtClean="0"/>
              <a:t>points </a:t>
            </a:r>
            <a:r>
              <a:rPr lang="en-IN" sz="2200" dirty="0"/>
              <a:t>with a </a:t>
            </a:r>
            <a:r>
              <a:rPr lang="en-IN" sz="2200" dirty="0" smtClean="0"/>
              <a:t>weighting coefficient </a:t>
            </a:r>
            <a:r>
              <a:rPr lang="en-IN" sz="2200" i="1" dirty="0"/>
              <a:t>w</a:t>
            </a:r>
            <a:r>
              <a:rPr lang="en-IN" sz="2200" dirty="0"/>
              <a:t>. </a:t>
            </a:r>
            <a:endParaRPr lang="en-IN" sz="2200" dirty="0" smtClean="0"/>
          </a:p>
          <a:p>
            <a:pPr marL="0" indent="0">
              <a:buNone/>
            </a:pPr>
            <a:r>
              <a:rPr lang="en-IN" sz="2200" dirty="0" smtClean="0"/>
              <a:t>For </a:t>
            </a:r>
            <a:r>
              <a:rPr lang="en-IN" sz="2200" dirty="0"/>
              <a:t>each location p</a:t>
            </a:r>
            <a:r>
              <a:rPr lang="en-IN" sz="2200" baseline="-25000" dirty="0"/>
              <a:t>0</a:t>
            </a:r>
            <a:r>
              <a:rPr lang="en-IN" sz="2200" dirty="0" smtClean="0"/>
              <a:t> </a:t>
            </a:r>
            <a:r>
              <a:rPr lang="en-IN" sz="2200" dirty="0"/>
              <a:t>on the output </a:t>
            </a:r>
            <a:r>
              <a:rPr lang="en-IN" sz="2200" dirty="0" smtClean="0"/>
              <a:t>feature map </a:t>
            </a:r>
            <a:r>
              <a:rPr lang="en-IN" sz="2200" i="1" dirty="0" smtClean="0"/>
              <a:t>y</a:t>
            </a:r>
            <a:r>
              <a:rPr lang="en-IN" sz="2200" dirty="0" smtClean="0"/>
              <a:t>.</a:t>
            </a:r>
          </a:p>
          <a:p>
            <a:pPr marL="0" indent="0">
              <a:buNone/>
            </a:pPr>
            <a:endParaRPr lang="en-IN" sz="2200" dirty="0"/>
          </a:p>
          <a:p>
            <a:pPr marL="0" indent="0">
              <a:buNone/>
            </a:pPr>
            <a:endParaRPr lang="en-IN" sz="2200" dirty="0" smtClean="0"/>
          </a:p>
          <a:p>
            <a:pPr marL="0" indent="0">
              <a:buNone/>
            </a:pPr>
            <a:endParaRPr lang="en-IN" sz="2200" dirty="0"/>
          </a:p>
          <a:p>
            <a:pPr marL="0" indent="0">
              <a:buNone/>
            </a:pPr>
            <a:r>
              <a:rPr lang="en-IN" sz="2200" dirty="0" smtClean="0"/>
              <a:t>Where, </a:t>
            </a:r>
            <a:r>
              <a:rPr lang="en-IN" sz="2200" i="1" dirty="0" smtClean="0"/>
              <a:t>R </a:t>
            </a:r>
            <a:r>
              <a:rPr lang="en-IN" sz="2200" dirty="0"/>
              <a:t>is a grid which </a:t>
            </a:r>
            <a:r>
              <a:rPr lang="en-IN" sz="2200" dirty="0" smtClean="0"/>
              <a:t>defines </a:t>
            </a:r>
            <a:r>
              <a:rPr lang="en-IN" sz="2200" dirty="0"/>
              <a:t>the receptive fi</a:t>
            </a:r>
            <a:r>
              <a:rPr lang="en-IN" sz="2200" dirty="0" smtClean="0"/>
              <a:t>eld </a:t>
            </a:r>
            <a:r>
              <a:rPr lang="en-IN" sz="2200" dirty="0"/>
              <a:t>size </a:t>
            </a:r>
            <a:r>
              <a:rPr lang="en-IN" sz="2200" dirty="0" smtClean="0"/>
              <a:t>and dilation. </a:t>
            </a:r>
          </a:p>
          <a:p>
            <a:pPr marL="0" indent="0">
              <a:buNone/>
            </a:pPr>
            <a:r>
              <a:rPr lang="en-IN" sz="2200" dirty="0" err="1" smtClean="0"/>
              <a:t>p</a:t>
            </a:r>
            <a:r>
              <a:rPr lang="en-IN" sz="2200" baseline="-25000" dirty="0" err="1" smtClean="0"/>
              <a:t>n</a:t>
            </a:r>
            <a:r>
              <a:rPr lang="en-IN" sz="2200" i="1" dirty="0" smtClean="0"/>
              <a:t> </a:t>
            </a:r>
            <a:r>
              <a:rPr lang="en-IN" sz="2200" dirty="0"/>
              <a:t>represents each location in </a:t>
            </a:r>
            <a:r>
              <a:rPr lang="en-IN" sz="2200" i="1" dirty="0"/>
              <a:t>R</a:t>
            </a:r>
            <a:r>
              <a:rPr lang="en-IN" sz="2200" dirty="0"/>
              <a:t>. </a:t>
            </a:r>
            <a:endParaRPr lang="en-IN" sz="2200" dirty="0" smtClean="0"/>
          </a:p>
          <a:p>
            <a:pPr marL="0" indent="0">
              <a:buNone/>
            </a:pPr>
            <a:r>
              <a:rPr lang="en-IN" sz="2200" dirty="0" smtClean="0"/>
              <a:t>The offsets</a:t>
            </a:r>
            <a:r>
              <a:rPr lang="el-GR" sz="2200" dirty="0"/>
              <a:t> Δ</a:t>
            </a:r>
            <a:r>
              <a:rPr lang="en-IN" sz="2200" dirty="0" err="1"/>
              <a:t>p</a:t>
            </a:r>
            <a:r>
              <a:rPr lang="en-IN" sz="2200" baseline="-25000" dirty="0" err="1"/>
              <a:t>n</a:t>
            </a:r>
            <a:r>
              <a:rPr lang="en-IN" sz="2200" i="1" dirty="0" smtClean="0"/>
              <a:t> </a:t>
            </a:r>
            <a:r>
              <a:rPr lang="en-IN" sz="2200" dirty="0" smtClean="0"/>
              <a:t>can be </a:t>
            </a:r>
            <a:r>
              <a:rPr lang="en-IN" sz="2200" dirty="0"/>
              <a:t>learned from the preceding feature </a:t>
            </a:r>
            <a:r>
              <a:rPr lang="en-IN" sz="2200" dirty="0" smtClean="0"/>
              <a:t>maps </a:t>
            </a:r>
            <a:r>
              <a:rPr lang="en-IN" sz="2200" dirty="0"/>
              <a:t>via </a:t>
            </a:r>
            <a:r>
              <a:rPr lang="en-IN" sz="2200" dirty="0" smtClean="0"/>
              <a:t>additional convolutional </a:t>
            </a:r>
            <a:r>
              <a:rPr lang="en-IN" sz="2200" dirty="0"/>
              <a:t>layers.</a:t>
            </a:r>
            <a:endParaRPr lang="en-IN" sz="2200" dirty="0" smtClean="0"/>
          </a:p>
          <a:p>
            <a:pPr marL="0" indent="0">
              <a:buNone/>
            </a:pPr>
            <a:endParaRPr lang="en-IN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12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4027" t="46063" r="64389" b="47046"/>
          <a:stretch/>
        </p:blipFill>
        <p:spPr>
          <a:xfrm>
            <a:off x="2288318" y="3140968"/>
            <a:ext cx="4011874" cy="7200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08499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1357298"/>
            <a:ext cx="3672408" cy="4663990"/>
          </a:xfrm>
        </p:spPr>
        <p:txBody>
          <a:bodyPr/>
          <a:lstStyle/>
          <a:p>
            <a:pPr marL="0" indent="0">
              <a:buNone/>
            </a:pPr>
            <a:endParaRPr lang="en-IN" sz="16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IN" sz="16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IN" sz="1600" dirty="0" smtClean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13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179512" y="1509698"/>
            <a:ext cx="8507288" cy="983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endParaRPr kumimoji="0" lang="en-IN" sz="1600" dirty="0" smtClean="0">
              <a:solidFill>
                <a:srgbClr val="FF0000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107504" y="1376677"/>
            <a:ext cx="8928992" cy="47886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r>
              <a:rPr kumimoji="0" lang="en-IN" sz="2400" b="1" dirty="0" smtClean="0">
                <a:solidFill>
                  <a:schemeClr val="accent4">
                    <a:lumMod val="50000"/>
                  </a:schemeClr>
                </a:solidFill>
              </a:rPr>
              <a:t>Fish-Context Module</a:t>
            </a:r>
            <a:endParaRPr kumimoji="0" lang="en-IN" sz="2200" b="1" dirty="0" smtClean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kumimoji="0" lang="en-IN" sz="2200" dirty="0" smtClean="0"/>
              <a:t>U-Net – U-shaped architecture </a:t>
            </a:r>
            <a:r>
              <a:rPr lang="en-IN" sz="2200" dirty="0" smtClean="0"/>
              <a:t>consists of </a:t>
            </a:r>
            <a:r>
              <a:rPr lang="en-IN" sz="2200" dirty="0"/>
              <a:t>a contracting path to capture context and a </a:t>
            </a:r>
            <a:r>
              <a:rPr lang="en-IN" sz="2200" dirty="0" smtClean="0"/>
              <a:t>symmetric expanding </a:t>
            </a:r>
            <a:r>
              <a:rPr lang="en-IN" sz="2200" dirty="0"/>
              <a:t>path that enables precise localization. </a:t>
            </a:r>
            <a:endParaRPr lang="en-IN" sz="2200" dirty="0" smtClean="0"/>
          </a:p>
          <a:p>
            <a:endParaRPr lang="en-IN" sz="2200" dirty="0" smtClean="0"/>
          </a:p>
          <a:p>
            <a:r>
              <a:rPr lang="en-IN" sz="2200" dirty="0" smtClean="0"/>
              <a:t>So the </a:t>
            </a:r>
            <a:r>
              <a:rPr lang="en-IN" sz="2200" dirty="0"/>
              <a:t>high-resolution features from the contracting path </a:t>
            </a:r>
            <a:r>
              <a:rPr lang="en-IN" sz="2200" dirty="0" smtClean="0"/>
              <a:t>are combined </a:t>
            </a:r>
            <a:r>
              <a:rPr lang="en-IN" sz="2200" dirty="0"/>
              <a:t>with the </a:t>
            </a:r>
            <a:r>
              <a:rPr lang="en-IN" sz="2200" dirty="0" smtClean="0"/>
              <a:t>upsampled </a:t>
            </a:r>
            <a:r>
              <a:rPr lang="en-IN" sz="2200" dirty="0"/>
              <a:t>output</a:t>
            </a:r>
            <a:r>
              <a:rPr lang="en-IN" sz="2200" dirty="0" smtClean="0"/>
              <a:t>.</a:t>
            </a:r>
          </a:p>
          <a:p>
            <a:endParaRPr lang="en-IN" sz="2200" dirty="0" smtClean="0"/>
          </a:p>
          <a:p>
            <a:r>
              <a:rPr lang="en-IN" sz="2200" dirty="0"/>
              <a:t>Fish-context Module fuses features from different </a:t>
            </a:r>
            <a:r>
              <a:rPr lang="en-IN" sz="2200" dirty="0" smtClean="0"/>
              <a:t>levels by </a:t>
            </a:r>
            <a:r>
              <a:rPr lang="en-IN" sz="2200" dirty="0"/>
              <a:t>combining </a:t>
            </a:r>
            <a:r>
              <a:rPr lang="en-IN" sz="2200" dirty="0" smtClean="0"/>
              <a:t>low-resolution </a:t>
            </a:r>
            <a:r>
              <a:rPr lang="en-IN" sz="2200" dirty="0"/>
              <a:t>high-level features with </a:t>
            </a:r>
            <a:r>
              <a:rPr lang="en-IN" sz="2200" dirty="0" smtClean="0"/>
              <a:t>high-resolution low-level </a:t>
            </a:r>
            <a:r>
              <a:rPr lang="en-IN" sz="2200" dirty="0"/>
              <a:t>features.</a:t>
            </a:r>
            <a:r>
              <a:rPr kumimoji="0" lang="en-IN" sz="2200" dirty="0" smtClean="0"/>
              <a:t> </a:t>
            </a:r>
            <a:endParaRPr kumimoji="0" lang="en-IN" sz="2200" b="1" dirty="0"/>
          </a:p>
        </p:txBody>
      </p:sp>
    </p:spTree>
    <p:extLst>
      <p:ext uri="{BB962C8B-B14F-4D97-AF65-F5344CB8AC3E}">
        <p14:creationId xmlns:p14="http://schemas.microsoft.com/office/powerpoint/2010/main" val="3599232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44624"/>
            <a:ext cx="7072362" cy="1143000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214" t="38032" r="36507" b="12369"/>
          <a:stretch/>
        </p:blipFill>
        <p:spPr>
          <a:xfrm>
            <a:off x="4235190" y="3645024"/>
            <a:ext cx="4585282" cy="30243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14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107504" y="1376677"/>
            <a:ext cx="8712968" cy="3636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en-IN" sz="2200" dirty="0" smtClean="0"/>
              <a:t>Input - three layers with different scale.</a:t>
            </a:r>
          </a:p>
          <a:p>
            <a:r>
              <a:rPr kumimoji="0" lang="en-IN" sz="2200" dirty="0" smtClean="0"/>
              <a:t>Deconvolutional operation – expanding the lower resolution layer.</a:t>
            </a:r>
          </a:p>
          <a:p>
            <a:r>
              <a:rPr kumimoji="0" lang="en-IN" sz="2200" dirty="0" smtClean="0"/>
              <a:t>Convolutional operation - reduce higher resolution layer before fusing features.  </a:t>
            </a:r>
          </a:p>
          <a:p>
            <a:r>
              <a:rPr lang="en-IN" sz="2200" dirty="0" smtClean="0"/>
              <a:t>Batch </a:t>
            </a:r>
            <a:r>
              <a:rPr lang="en-IN" sz="2200" dirty="0"/>
              <a:t>normalization </a:t>
            </a:r>
            <a:r>
              <a:rPr lang="en-IN" sz="2200" dirty="0" smtClean="0"/>
              <a:t>layer and </a:t>
            </a:r>
            <a:r>
              <a:rPr lang="en-IN" sz="2200" dirty="0"/>
              <a:t>RELU layer are added after each convolutional </a:t>
            </a:r>
            <a:r>
              <a:rPr lang="en-IN" sz="2200" dirty="0" smtClean="0"/>
              <a:t>layer and deconvolutional layer.</a:t>
            </a:r>
            <a:endParaRPr kumimoji="0" lang="en-IN" sz="2200" dirty="0"/>
          </a:p>
        </p:txBody>
      </p:sp>
    </p:spTree>
    <p:extLst>
      <p:ext uri="{BB962C8B-B14F-4D97-AF65-F5344CB8AC3E}">
        <p14:creationId xmlns:p14="http://schemas.microsoft.com/office/powerpoint/2010/main" val="3199289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0"/>
            <a:ext cx="8352928" cy="1143000"/>
          </a:xfrm>
        </p:spPr>
        <p:txBody>
          <a:bodyPr/>
          <a:lstStyle/>
          <a:p>
            <a:endParaRPr lang="en-IN" dirty="0">
              <a:solidFill>
                <a:srgbClr val="00B05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15</a:t>
            </a:fld>
            <a:endParaRPr kumimoji="0" lang="zh-TW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107504" y="1268760"/>
            <a:ext cx="8579296" cy="4788627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>
                <a:solidFill>
                  <a:schemeClr val="accent4">
                    <a:lumMod val="50000"/>
                  </a:schemeClr>
                </a:solidFill>
              </a:rPr>
              <a:t>Multi-filter </a:t>
            </a:r>
            <a:r>
              <a:rPr lang="en-IN" sz="2400" b="1" dirty="0" smtClean="0">
                <a:solidFill>
                  <a:schemeClr val="accent4">
                    <a:lumMod val="50000"/>
                  </a:schemeClr>
                </a:solidFill>
              </a:rPr>
              <a:t>Feature Connections Module</a:t>
            </a:r>
            <a:endParaRPr lang="en-IN" sz="2200" b="1" dirty="0" smtClean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en-IN" sz="2200" dirty="0" smtClean="0"/>
              <a:t>Generates multi-scale </a:t>
            </a:r>
            <a:r>
              <a:rPr lang="en-IN" sz="2200" dirty="0"/>
              <a:t>features from a </a:t>
            </a:r>
            <a:r>
              <a:rPr lang="en-IN" sz="2200" dirty="0" smtClean="0"/>
              <a:t>single level </a:t>
            </a:r>
            <a:r>
              <a:rPr lang="en-IN" sz="2200" dirty="0"/>
              <a:t>layer by placing </a:t>
            </a:r>
            <a:r>
              <a:rPr lang="en-IN" sz="2200" dirty="0" smtClean="0"/>
              <a:t>a group </a:t>
            </a:r>
            <a:r>
              <a:rPr lang="en-IN" sz="2200" dirty="0"/>
              <a:t>of convolutional operations with different </a:t>
            </a:r>
            <a:r>
              <a:rPr lang="en-IN" sz="2200" dirty="0" smtClean="0"/>
              <a:t>convolutional kernels</a:t>
            </a:r>
            <a:r>
              <a:rPr lang="en-IN" sz="2200" dirty="0"/>
              <a:t>. </a:t>
            </a:r>
            <a:endParaRPr lang="en-IN" sz="2200" dirty="0" smtClean="0"/>
          </a:p>
          <a:p>
            <a:endParaRPr lang="en-IN" sz="2200" dirty="0" smtClean="0"/>
          </a:p>
          <a:p>
            <a:r>
              <a:rPr lang="en-IN" sz="2200" dirty="0" smtClean="0"/>
              <a:t>This module take features </a:t>
            </a:r>
            <a:r>
              <a:rPr lang="en-IN" sz="2200" dirty="0"/>
              <a:t>generated by </a:t>
            </a:r>
            <a:r>
              <a:rPr lang="en-IN" sz="2200" dirty="0" smtClean="0"/>
              <a:t>fish context module as input this allows </a:t>
            </a:r>
            <a:r>
              <a:rPr lang="en-IN" sz="2200" dirty="0"/>
              <a:t>each </a:t>
            </a:r>
            <a:r>
              <a:rPr lang="en-IN" sz="2200" dirty="0" smtClean="0"/>
              <a:t>multi-filter feature connections module </a:t>
            </a:r>
            <a:r>
              <a:rPr lang="en-IN" sz="2200" dirty="0"/>
              <a:t>to reap the multi-level multi-scale </a:t>
            </a:r>
            <a:r>
              <a:rPr lang="en-IN" sz="2200" dirty="0" smtClean="0"/>
              <a:t>features these </a:t>
            </a:r>
            <a:r>
              <a:rPr lang="en-IN" sz="2200" dirty="0"/>
              <a:t>features are more representative. </a:t>
            </a:r>
            <a:endParaRPr lang="en-IN" sz="2200" dirty="0" smtClean="0"/>
          </a:p>
          <a:p>
            <a:endParaRPr lang="en-IN" sz="2200" dirty="0" smtClean="0"/>
          </a:p>
          <a:p>
            <a:r>
              <a:rPr lang="en-IN" sz="2200" dirty="0" smtClean="0"/>
              <a:t>To </a:t>
            </a:r>
            <a:r>
              <a:rPr lang="en-IN" sz="2200" dirty="0"/>
              <a:t>explicitly extract the distortion features of different </a:t>
            </a:r>
            <a:r>
              <a:rPr lang="en-IN" sz="2200" dirty="0" smtClean="0"/>
              <a:t>layers authors </a:t>
            </a:r>
            <a:r>
              <a:rPr lang="en-IN" sz="2200" dirty="0"/>
              <a:t>design three types of </a:t>
            </a:r>
            <a:r>
              <a:rPr lang="en-IN" sz="2200" dirty="0" smtClean="0"/>
              <a:t>multi filter feature connections modules</a:t>
            </a:r>
            <a:r>
              <a:rPr lang="en-IN" sz="2200" dirty="0"/>
              <a:t>. </a:t>
            </a:r>
            <a:endParaRPr lang="en-IN" sz="2200" b="1" dirty="0"/>
          </a:p>
        </p:txBody>
      </p:sp>
    </p:spTree>
    <p:extLst>
      <p:ext uri="{BB962C8B-B14F-4D97-AF65-F5344CB8AC3E}">
        <p14:creationId xmlns:p14="http://schemas.microsoft.com/office/powerpoint/2010/main" val="3767853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8824" y="1357298"/>
            <a:ext cx="8805664" cy="4500595"/>
          </a:xfrm>
        </p:spPr>
        <p:txBody>
          <a:bodyPr/>
          <a:lstStyle/>
          <a:p>
            <a:r>
              <a:rPr lang="en-IN" sz="2200" dirty="0"/>
              <a:t>Noticing that before </a:t>
            </a:r>
            <a:r>
              <a:rPr lang="en-IN" sz="2200" dirty="0" smtClean="0"/>
              <a:t>3×3 </a:t>
            </a:r>
            <a:r>
              <a:rPr lang="en-IN" sz="2200" dirty="0"/>
              <a:t>convolutions and </a:t>
            </a:r>
            <a:r>
              <a:rPr lang="en-IN" sz="2200" dirty="0" smtClean="0"/>
              <a:t>7</a:t>
            </a:r>
            <a:r>
              <a:rPr lang="en-IN" sz="2200" dirty="0"/>
              <a:t>×</a:t>
            </a:r>
            <a:r>
              <a:rPr lang="en-IN" sz="2200" dirty="0" smtClean="0"/>
              <a:t>7 </a:t>
            </a:r>
            <a:r>
              <a:rPr lang="en-IN" sz="2200" dirty="0"/>
              <a:t>convolutions</a:t>
            </a:r>
            <a:r>
              <a:rPr lang="en-IN" sz="2200" dirty="0" smtClean="0"/>
              <a:t>, a 1</a:t>
            </a:r>
            <a:r>
              <a:rPr lang="en-IN" sz="2200" dirty="0"/>
              <a:t>×</a:t>
            </a:r>
            <a:r>
              <a:rPr lang="en-IN" sz="2200" dirty="0" smtClean="0"/>
              <a:t>1 </a:t>
            </a:r>
            <a:r>
              <a:rPr lang="en-IN" sz="2200" dirty="0"/>
              <a:t>convolution is used to compute </a:t>
            </a:r>
            <a:r>
              <a:rPr lang="en-IN" sz="2200" dirty="0" smtClean="0"/>
              <a:t>dimension reductions</a:t>
            </a:r>
            <a:r>
              <a:rPr lang="en-IN" sz="2200" dirty="0"/>
              <a:t>. This method </a:t>
            </a:r>
            <a:r>
              <a:rPr lang="en-IN" sz="2200" dirty="0" smtClean="0"/>
              <a:t>significantly </a:t>
            </a:r>
            <a:r>
              <a:rPr lang="en-IN" sz="2200" dirty="0"/>
              <a:t>reduces the </a:t>
            </a:r>
            <a:r>
              <a:rPr lang="en-IN" sz="2200" dirty="0" smtClean="0"/>
              <a:t>parameter count</a:t>
            </a:r>
            <a:r>
              <a:rPr lang="en-IN" sz="2200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16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7901" t="27360" r="27310" b="29328"/>
          <a:stretch/>
        </p:blipFill>
        <p:spPr>
          <a:xfrm>
            <a:off x="1259632" y="2564904"/>
            <a:ext cx="7200800" cy="32003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06762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0"/>
            <a:ext cx="8784976" cy="1143000"/>
          </a:xfrm>
        </p:spPr>
        <p:txBody>
          <a:bodyPr/>
          <a:lstStyle/>
          <a:p>
            <a:r>
              <a:rPr lang="en-IN" sz="2800" dirty="0">
                <a:solidFill>
                  <a:srgbClr val="00B050"/>
                </a:solidFill>
              </a:rPr>
              <a:t>DISTORTION SHAPE MATCHING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357298"/>
            <a:ext cx="8784976" cy="4663990"/>
          </a:xfrm>
        </p:spPr>
        <p:txBody>
          <a:bodyPr/>
          <a:lstStyle/>
          <a:p>
            <a:pPr marL="0" indent="0">
              <a:buNone/>
            </a:pPr>
            <a:r>
              <a:rPr lang="en-IN" sz="2100" b="1" u="sng" dirty="0" smtClean="0">
                <a:solidFill>
                  <a:schemeClr val="accent4">
                    <a:lumMod val="50000"/>
                  </a:schemeClr>
                </a:solidFill>
              </a:rPr>
              <a:t>IRREGULAR INTERSECTION OVER UNION (IoU) COMPUTATION</a:t>
            </a:r>
          </a:p>
          <a:p>
            <a:endParaRPr lang="en-IN" sz="2000" dirty="0" smtClean="0"/>
          </a:p>
          <a:p>
            <a:r>
              <a:rPr lang="en-IN" sz="2200" dirty="0" smtClean="0"/>
              <a:t>8-points </a:t>
            </a:r>
            <a:r>
              <a:rPr lang="en-IN" sz="2200" dirty="0"/>
              <a:t>representation method is a </a:t>
            </a:r>
            <a:r>
              <a:rPr lang="en-IN" sz="2200" dirty="0" smtClean="0"/>
              <a:t>contour-based way </a:t>
            </a:r>
            <a:r>
              <a:rPr lang="en-IN" sz="2200" dirty="0"/>
              <a:t>to describe the objects in </a:t>
            </a:r>
            <a:r>
              <a:rPr lang="en-IN" sz="2200" dirty="0" smtClean="0"/>
              <a:t>fisheye </a:t>
            </a:r>
            <a:r>
              <a:rPr lang="en-IN" sz="2200" dirty="0"/>
              <a:t>images</a:t>
            </a:r>
            <a:r>
              <a:rPr lang="en-IN" sz="2200" dirty="0" smtClean="0"/>
              <a:t>.</a:t>
            </a:r>
          </a:p>
          <a:p>
            <a:endParaRPr lang="en-IN" sz="2000" b="1" dirty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en-IN" sz="2200" dirty="0" smtClean="0"/>
              <a:t>Overlap </a:t>
            </a:r>
            <a:r>
              <a:rPr lang="en-IN" sz="2200" dirty="0"/>
              <a:t>formed by this method is a polygonal area</a:t>
            </a:r>
            <a:r>
              <a:rPr lang="en-IN" sz="2200" dirty="0" smtClean="0"/>
              <a:t>, so </a:t>
            </a:r>
            <a:r>
              <a:rPr lang="en-IN" sz="2200" dirty="0"/>
              <a:t>the previous methods </a:t>
            </a:r>
            <a:r>
              <a:rPr lang="en-IN" sz="2200" dirty="0" smtClean="0"/>
              <a:t>of </a:t>
            </a:r>
            <a:r>
              <a:rPr lang="en-IN" sz="2200" dirty="0"/>
              <a:t>IoU </a:t>
            </a:r>
            <a:r>
              <a:rPr lang="en-IN" sz="2200" dirty="0" smtClean="0"/>
              <a:t>computation between </a:t>
            </a:r>
            <a:r>
              <a:rPr lang="en-IN" sz="2200" dirty="0"/>
              <a:t>the ground truth box and every anchor box may </a:t>
            </a:r>
            <a:r>
              <a:rPr lang="en-IN" sz="2200" dirty="0" smtClean="0"/>
              <a:t>lead to </a:t>
            </a:r>
            <a:r>
              <a:rPr lang="en-IN" sz="2200" dirty="0"/>
              <a:t>an inaccurate </a:t>
            </a:r>
            <a:r>
              <a:rPr lang="en-IN" sz="2200" dirty="0" smtClean="0"/>
              <a:t>IoU.</a:t>
            </a:r>
          </a:p>
          <a:p>
            <a:endParaRPr lang="en-IN" sz="2200" b="1" dirty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en-IN" sz="2200" dirty="0" smtClean="0"/>
              <a:t>Authors put forward a simplified </a:t>
            </a:r>
            <a:r>
              <a:rPr lang="en-IN" sz="2200" dirty="0"/>
              <a:t>and </a:t>
            </a:r>
            <a:r>
              <a:rPr lang="en-IN" sz="2200" dirty="0" smtClean="0"/>
              <a:t>statistical based calculation </a:t>
            </a:r>
            <a:r>
              <a:rPr lang="en-IN" sz="2200" dirty="0"/>
              <a:t>method to compute the irregular </a:t>
            </a:r>
            <a:r>
              <a:rPr lang="en-IN" sz="2200" dirty="0" smtClean="0"/>
              <a:t>IoU.</a:t>
            </a:r>
            <a:endParaRPr lang="en-IN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17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908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04" y="44624"/>
            <a:ext cx="8856984" cy="980728"/>
          </a:xfrm>
        </p:spPr>
        <p:txBody>
          <a:bodyPr/>
          <a:lstStyle/>
          <a:p>
            <a:endParaRPr lang="en-IN" dirty="0">
              <a:solidFill>
                <a:srgbClr val="00B05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588224" y="1357298"/>
                <a:ext cx="2376264" cy="4735998"/>
              </a:xfrm>
            </p:spPr>
            <p:txBody>
              <a:bodyPr/>
              <a:lstStyle/>
              <a:p>
                <a:endParaRPr lang="en-IN" sz="2200" dirty="0" smtClean="0"/>
              </a:p>
              <a:p>
                <a:endParaRPr lang="en-IN" sz="2200" dirty="0"/>
              </a:p>
              <a:p>
                <a:r>
                  <a:rPr lang="en-IN" sz="2200" dirty="0" smtClean="0"/>
                  <a:t>Uniformly sample N points (</a:t>
                </a:r>
                <a:r>
                  <a:rPr lang="en-IN" sz="2200" i="1" dirty="0" err="1"/>
                  <a:t>P</a:t>
                </a:r>
                <a:r>
                  <a:rPr lang="en-IN" sz="2200" i="1" baseline="-25000" dirty="0" err="1"/>
                  <a:t>k</a:t>
                </a:r>
                <a:r>
                  <a:rPr lang="en-IN" sz="2200" i="1" baseline="-25000" dirty="0"/>
                  <a:t> </a:t>
                </a:r>
                <a:r>
                  <a:rPr lang="en-IN" sz="2200" dirty="0" smtClean="0"/>
                  <a:t>, k </a:t>
                </a:r>
                <a14:m>
                  <m:oMath xmlns:m="http://schemas.openxmlformats.org/officeDocument/2006/math">
                    <m:r>
                      <a:rPr lang="az-Cyrl-AZ" sz="2200" i="1">
                        <a:latin typeface="Cambria Math" panose="02040503050406030204" pitchFamily="18" charset="0"/>
                      </a:rPr>
                      <m:t>є</m:t>
                    </m:r>
                    <m:r>
                      <a:rPr lang="en-IN" sz="22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sz="2200" dirty="0" smtClean="0"/>
                  <a:t>[1,N</a:t>
                </a:r>
                <a:r>
                  <a:rPr lang="en-IN" sz="2200" dirty="0"/>
                  <a:t>])</a:t>
                </a:r>
              </a:p>
              <a:p>
                <a:endParaRPr lang="en-IN" sz="2200" dirty="0" smtClean="0"/>
              </a:p>
              <a:p>
                <a:endParaRPr lang="en-IN" sz="2200" dirty="0"/>
              </a:p>
              <a:p>
                <a:r>
                  <a:rPr lang="en-IN" sz="2200" dirty="0" smtClean="0"/>
                  <a:t>Estimate location of each sample point </a:t>
                </a:r>
                <a:r>
                  <a:rPr lang="en-IN" sz="2200" i="1" dirty="0" err="1" smtClean="0"/>
                  <a:t>P</a:t>
                </a:r>
                <a:r>
                  <a:rPr lang="en-IN" sz="2200" i="1" baseline="-25000" dirty="0" err="1" smtClean="0"/>
                  <a:t>k</a:t>
                </a:r>
                <a:r>
                  <a:rPr lang="en-IN" sz="2200" dirty="0" smtClean="0"/>
                  <a:t> </a:t>
                </a:r>
                <a:endParaRPr lang="en-IN" sz="22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588224" y="1357298"/>
                <a:ext cx="2376264" cy="4735998"/>
              </a:xfrm>
              <a:blipFill>
                <a:blip r:embed="rId2"/>
                <a:stretch>
                  <a:fillRect l="-3077" r="-461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18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0152" t="29328" r="48340" b="14564"/>
          <a:stretch/>
        </p:blipFill>
        <p:spPr>
          <a:xfrm>
            <a:off x="323528" y="1424298"/>
            <a:ext cx="6048672" cy="45969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86270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0"/>
            <a:ext cx="8856984" cy="1143000"/>
          </a:xfrm>
        </p:spPr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357298"/>
            <a:ext cx="8856984" cy="4880014"/>
          </a:xfrm>
        </p:spPr>
        <p:txBody>
          <a:bodyPr/>
          <a:lstStyle/>
          <a:p>
            <a:r>
              <a:rPr lang="en-IN" sz="2400" i="1" dirty="0"/>
              <a:t>Q</a:t>
            </a:r>
            <a:r>
              <a:rPr lang="en-IN" sz="2400" i="1" baseline="-25000" dirty="0"/>
              <a:t>i</a:t>
            </a:r>
            <a:r>
              <a:rPr lang="en-IN" sz="2400" i="1" dirty="0"/>
              <a:t> </a:t>
            </a:r>
            <a:r>
              <a:rPr lang="en-IN" sz="2400" dirty="0"/>
              <a:t>is a convex </a:t>
            </a:r>
            <a:r>
              <a:rPr lang="en-IN" sz="2400" dirty="0" smtClean="0"/>
              <a:t>quadrilateral.</a:t>
            </a:r>
          </a:p>
          <a:p>
            <a:r>
              <a:rPr lang="en-IN" sz="2400" dirty="0"/>
              <a:t>Vector Cross Product method to estimate the point P</a:t>
            </a:r>
            <a:r>
              <a:rPr lang="en-IN" sz="2400" baseline="-25000" dirty="0"/>
              <a:t>k</a:t>
            </a:r>
            <a:r>
              <a:rPr lang="en-IN" sz="2400" i="1" dirty="0" smtClean="0"/>
              <a:t> </a:t>
            </a:r>
            <a:r>
              <a:rPr lang="en-IN" sz="2400" dirty="0"/>
              <a:t>whether it is inside an irregular quadrilateral or not</a:t>
            </a:r>
            <a:r>
              <a:rPr lang="en-IN" sz="2400" dirty="0" smtClean="0"/>
              <a:t>.</a:t>
            </a:r>
          </a:p>
          <a:p>
            <a:endParaRPr lang="en-IN" sz="2400" dirty="0"/>
          </a:p>
          <a:p>
            <a:pPr marL="0" indent="0">
              <a:buNone/>
            </a:pPr>
            <a:r>
              <a:rPr lang="en-IN" dirty="0"/>
              <a:t> </a:t>
            </a:r>
          </a:p>
          <a:p>
            <a:endParaRPr lang="en-IN" sz="1400" dirty="0" smtClean="0"/>
          </a:p>
          <a:p>
            <a:pPr marL="0" indent="0">
              <a:buNone/>
            </a:pPr>
            <a:r>
              <a:rPr lang="en-IN" sz="2200" dirty="0"/>
              <a:t>where </a:t>
            </a:r>
            <a:r>
              <a:rPr lang="en-IN" sz="2200" i="1" dirty="0"/>
              <a:t>B</a:t>
            </a:r>
            <a:r>
              <a:rPr lang="en-IN" sz="2200" dirty="0"/>
              <a:t>, </a:t>
            </a:r>
            <a:r>
              <a:rPr lang="en-IN" sz="2200" i="1" dirty="0"/>
              <a:t>C</a:t>
            </a:r>
            <a:r>
              <a:rPr lang="en-IN" sz="2200" dirty="0"/>
              <a:t>, </a:t>
            </a:r>
            <a:r>
              <a:rPr lang="en-IN" sz="2200" i="1" dirty="0"/>
              <a:t>E</a:t>
            </a:r>
            <a:r>
              <a:rPr lang="en-IN" sz="2200" dirty="0"/>
              <a:t>, and </a:t>
            </a:r>
            <a:r>
              <a:rPr lang="en-IN" sz="2200" i="1" dirty="0"/>
              <a:t>G </a:t>
            </a:r>
            <a:r>
              <a:rPr lang="en-IN" sz="2200" dirty="0"/>
              <a:t>are the four vertices of a quadrilateral</a:t>
            </a:r>
          </a:p>
          <a:p>
            <a:pPr marL="0" indent="0">
              <a:buNone/>
            </a:pPr>
            <a:r>
              <a:rPr lang="en-IN" sz="2200" i="1" dirty="0"/>
              <a:t>P</a:t>
            </a:r>
            <a:r>
              <a:rPr lang="en-IN" sz="2200" i="1" baseline="-25000" dirty="0"/>
              <a:t>k</a:t>
            </a:r>
            <a:r>
              <a:rPr lang="en-IN" sz="2200" dirty="0"/>
              <a:t> is a random sample point</a:t>
            </a:r>
          </a:p>
          <a:p>
            <a:endParaRPr lang="en-IN" sz="1050" dirty="0"/>
          </a:p>
          <a:p>
            <a:r>
              <a:rPr lang="en-IN" sz="2200" dirty="0"/>
              <a:t>If four formulas are established then the point </a:t>
            </a:r>
            <a:r>
              <a:rPr lang="en-IN" sz="2200" i="1" dirty="0"/>
              <a:t>P</a:t>
            </a:r>
            <a:r>
              <a:rPr lang="en-IN" sz="2200" i="1" baseline="-25000" dirty="0"/>
              <a:t>k</a:t>
            </a:r>
            <a:r>
              <a:rPr lang="en-IN" sz="2200" i="1" dirty="0"/>
              <a:t> </a:t>
            </a:r>
            <a:r>
              <a:rPr lang="en-IN" sz="2200" dirty="0"/>
              <a:t>is </a:t>
            </a:r>
            <a:r>
              <a:rPr lang="en-IN" sz="2200" dirty="0" smtClean="0"/>
              <a:t>inside the </a:t>
            </a:r>
            <a:r>
              <a:rPr lang="en-IN" sz="2200" dirty="0"/>
              <a:t>quadrilateral.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19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41698" t="57875" r="33951" b="32282"/>
          <a:stretch/>
        </p:blipFill>
        <p:spPr>
          <a:xfrm>
            <a:off x="2598981" y="2852936"/>
            <a:ext cx="3485187" cy="7920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694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標題 1"/>
          <p:cNvSpPr>
            <a:spLocks noGrp="1"/>
          </p:cNvSpPr>
          <p:nvPr>
            <p:ph type="title"/>
          </p:nvPr>
        </p:nvSpPr>
        <p:spPr>
          <a:xfrm>
            <a:off x="251520" y="53752"/>
            <a:ext cx="8568952" cy="1143000"/>
          </a:xfrm>
        </p:spPr>
        <p:txBody>
          <a:bodyPr/>
          <a:lstStyle/>
          <a:p>
            <a:pPr eaLnBrk="1" hangingPunct="1"/>
            <a:r>
              <a:rPr lang="en-US" altLang="zh-TW" dirty="0" smtClean="0">
                <a:solidFill>
                  <a:srgbClr val="00B050"/>
                </a:solidFill>
              </a:rPr>
              <a:t>CONTENTS</a:t>
            </a:r>
            <a:endParaRPr lang="zh-TW" altLang="en-US" dirty="0" smtClean="0">
              <a:solidFill>
                <a:srgbClr val="00B050"/>
              </a:solidFill>
            </a:endParaRPr>
          </a:p>
        </p:txBody>
      </p:sp>
      <p:sp>
        <p:nvSpPr>
          <p:cNvPr id="5123" name="內容版面配置區 2"/>
          <p:cNvSpPr>
            <a:spLocks noGrp="1"/>
          </p:cNvSpPr>
          <p:nvPr>
            <p:ph idx="4294967295"/>
          </p:nvPr>
        </p:nvSpPr>
        <p:spPr>
          <a:xfrm>
            <a:off x="428625" y="980728"/>
            <a:ext cx="8229600" cy="4680520"/>
          </a:xfrm>
        </p:spPr>
        <p:txBody>
          <a:bodyPr/>
          <a:lstStyle/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work</a:t>
            </a: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methodology</a:t>
            </a: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 and results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C4934BA-D916-407F-A7DC-F7360150681C}" type="slidenum">
              <a:rPr lang="zh-TW" altLang="en-US" smtClean="0"/>
              <a:pPr>
                <a:defRPr/>
              </a:pPr>
              <a:t>2</a:t>
            </a:fld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20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1813" t="43109" r="35611" b="10626"/>
          <a:stretch/>
        </p:blipFill>
        <p:spPr>
          <a:xfrm>
            <a:off x="539552" y="1772816"/>
            <a:ext cx="7965974" cy="39410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02278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0"/>
            <a:ext cx="8784976" cy="1143000"/>
          </a:xfrm>
        </p:spPr>
        <p:txBody>
          <a:bodyPr/>
          <a:lstStyle/>
          <a:p>
            <a:endParaRPr lang="en-IN" sz="2800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357298"/>
            <a:ext cx="8784976" cy="4663990"/>
          </a:xfrm>
        </p:spPr>
        <p:txBody>
          <a:bodyPr/>
          <a:lstStyle/>
          <a:p>
            <a:pPr marL="0" indent="0">
              <a:buNone/>
            </a:pPr>
            <a:r>
              <a:rPr lang="en-IN" sz="2000" b="1" u="sng" dirty="0" smtClean="0">
                <a:solidFill>
                  <a:schemeClr val="accent4">
                    <a:lumMod val="50000"/>
                  </a:schemeClr>
                </a:solidFill>
              </a:rPr>
              <a:t>LEARNING </a:t>
            </a:r>
            <a:r>
              <a:rPr lang="en-IN" sz="2000" b="1" u="sng" dirty="0">
                <a:solidFill>
                  <a:schemeClr val="accent4">
                    <a:lumMod val="50000"/>
                  </a:schemeClr>
                </a:solidFill>
              </a:rPr>
              <a:t>OF </a:t>
            </a:r>
            <a:r>
              <a:rPr lang="en-IN" sz="2000" b="1" u="sng" dirty="0" smtClean="0">
                <a:solidFill>
                  <a:schemeClr val="accent4">
                    <a:lumMod val="50000"/>
                  </a:schemeClr>
                </a:solidFill>
              </a:rPr>
              <a:t>IRREGULAR QUADRILATERAL</a:t>
            </a:r>
            <a:r>
              <a:rPr lang="en-IN" sz="2000" b="1" u="sng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IN" sz="2000" b="1" u="sng" dirty="0" smtClean="0">
                <a:solidFill>
                  <a:schemeClr val="accent4">
                    <a:lumMod val="50000"/>
                  </a:schemeClr>
                </a:solidFill>
              </a:rPr>
              <a:t>BOUNDING </a:t>
            </a:r>
            <a:r>
              <a:rPr lang="en-IN" sz="2000" b="1" u="sng" dirty="0">
                <a:solidFill>
                  <a:schemeClr val="accent4">
                    <a:lumMod val="50000"/>
                  </a:schemeClr>
                </a:solidFill>
              </a:rPr>
              <a:t>BOXES</a:t>
            </a:r>
            <a:endParaRPr lang="en-IN" sz="2000" b="1" u="sng" dirty="0" smtClean="0">
              <a:solidFill>
                <a:schemeClr val="accent4">
                  <a:lumMod val="50000"/>
                </a:schemeClr>
              </a:solidFill>
            </a:endParaRPr>
          </a:p>
          <a:p>
            <a:endParaRPr lang="es-ES" sz="2200" dirty="0" smtClean="0"/>
          </a:p>
          <a:p>
            <a:r>
              <a:rPr lang="es-ES" sz="2200" dirty="0" smtClean="0"/>
              <a:t>Authors adopted </a:t>
            </a:r>
            <a:r>
              <a:rPr lang="es-ES" sz="2200" dirty="0"/>
              <a:t>8-points (</a:t>
            </a:r>
            <a:r>
              <a:rPr lang="es-ES" sz="2200" i="1" dirty="0" smtClean="0"/>
              <a:t>x</a:t>
            </a:r>
            <a:r>
              <a:rPr lang="es-ES" sz="2200" dirty="0" smtClean="0"/>
              <a:t>1, </a:t>
            </a:r>
            <a:r>
              <a:rPr lang="es-ES" sz="2200" i="1" dirty="0" smtClean="0"/>
              <a:t>y</a:t>
            </a:r>
            <a:r>
              <a:rPr lang="es-ES" sz="2200" dirty="0" smtClean="0"/>
              <a:t>1, </a:t>
            </a:r>
            <a:r>
              <a:rPr lang="es-ES" sz="2200" i="1" dirty="0" smtClean="0"/>
              <a:t>x</a:t>
            </a:r>
            <a:r>
              <a:rPr lang="es-ES" sz="2200" dirty="0" smtClean="0"/>
              <a:t>2, </a:t>
            </a:r>
            <a:r>
              <a:rPr lang="es-ES" sz="2200" i="1" dirty="0" smtClean="0"/>
              <a:t>y</a:t>
            </a:r>
            <a:r>
              <a:rPr lang="es-ES" sz="2200" dirty="0" smtClean="0"/>
              <a:t>2, </a:t>
            </a:r>
            <a:r>
              <a:rPr lang="es-ES" sz="2200" i="1" dirty="0" smtClean="0"/>
              <a:t>x</a:t>
            </a:r>
            <a:r>
              <a:rPr lang="es-ES" sz="2200" dirty="0" smtClean="0"/>
              <a:t>3, </a:t>
            </a:r>
            <a:r>
              <a:rPr lang="es-ES" sz="2200" i="1" dirty="0" smtClean="0"/>
              <a:t>y</a:t>
            </a:r>
            <a:r>
              <a:rPr lang="es-ES" sz="2200" dirty="0" smtClean="0"/>
              <a:t>3, </a:t>
            </a:r>
            <a:r>
              <a:rPr lang="es-ES" sz="2200" i="1" dirty="0" smtClean="0"/>
              <a:t>x</a:t>
            </a:r>
            <a:r>
              <a:rPr lang="es-ES" sz="2200" dirty="0" smtClean="0"/>
              <a:t>4, </a:t>
            </a:r>
            <a:r>
              <a:rPr lang="es-ES" sz="2200" i="1" dirty="0"/>
              <a:t>y</a:t>
            </a:r>
            <a:r>
              <a:rPr lang="es-ES" sz="2200" dirty="0"/>
              <a:t>4) </a:t>
            </a:r>
            <a:r>
              <a:rPr lang="es-ES" sz="2200" dirty="0" smtClean="0"/>
              <a:t>to </a:t>
            </a:r>
            <a:r>
              <a:rPr lang="en-IN" sz="2200" dirty="0" smtClean="0"/>
              <a:t>annotate </a:t>
            </a:r>
            <a:r>
              <a:rPr lang="en-IN" sz="2200" dirty="0"/>
              <a:t>the distorted ground truth </a:t>
            </a:r>
            <a:r>
              <a:rPr lang="en-IN" sz="2200" dirty="0" smtClean="0"/>
              <a:t>box </a:t>
            </a:r>
            <a:r>
              <a:rPr lang="en-IN" sz="2200" dirty="0"/>
              <a:t>instead of the </a:t>
            </a:r>
            <a:r>
              <a:rPr lang="en-IN" sz="2200" dirty="0" smtClean="0"/>
              <a:t>conventional 4 points.</a:t>
            </a:r>
          </a:p>
          <a:p>
            <a:endParaRPr lang="en-IN" sz="2200" dirty="0"/>
          </a:p>
          <a:p>
            <a:r>
              <a:rPr lang="en-IN" sz="2200" dirty="0" smtClean="0"/>
              <a:t>Calculating </a:t>
            </a:r>
            <a:r>
              <a:rPr lang="en-IN" sz="2200" dirty="0"/>
              <a:t>IoU between each anchor box and ground truth box the predictor can get the offsets from the best matched anchor box at each location</a:t>
            </a:r>
            <a:r>
              <a:rPr lang="en-IN" sz="2200" dirty="0" smtClean="0"/>
              <a:t>.</a:t>
            </a:r>
          </a:p>
          <a:p>
            <a:endParaRPr lang="en-IN" sz="2200" dirty="0"/>
          </a:p>
          <a:p>
            <a:endParaRPr lang="en-IN" sz="2200" dirty="0"/>
          </a:p>
          <a:p>
            <a:endParaRPr lang="en-IN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21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0458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596" y="51955"/>
            <a:ext cx="7072362" cy="1039091"/>
          </a:xfrm>
        </p:spPr>
        <p:txBody>
          <a:bodyPr/>
          <a:lstStyle/>
          <a:p>
            <a:endParaRPr lang="en-IN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1357298"/>
            <a:ext cx="8928992" cy="4663990"/>
          </a:xfrm>
        </p:spPr>
        <p:txBody>
          <a:bodyPr/>
          <a:lstStyle/>
          <a:p>
            <a:r>
              <a:rPr lang="en-IN" sz="2200" dirty="0" smtClean="0"/>
              <a:t>Let </a:t>
            </a:r>
            <a:r>
              <a:rPr lang="en-IN" sz="2200" dirty="0"/>
              <a:t>ground truth box </a:t>
            </a:r>
            <a:r>
              <a:rPr lang="en-IN" sz="2200" i="1" dirty="0" err="1"/>
              <a:t>gt</a:t>
            </a:r>
            <a:r>
              <a:rPr lang="en-IN" sz="2200" i="1" dirty="0"/>
              <a:t> </a:t>
            </a:r>
            <a:r>
              <a:rPr lang="en-IN" sz="2200" dirty="0"/>
              <a:t>= (</a:t>
            </a:r>
            <a:r>
              <a:rPr lang="en-IN" sz="2200" i="1" dirty="0" smtClean="0"/>
              <a:t>x</a:t>
            </a:r>
            <a:r>
              <a:rPr lang="en-IN" sz="2200" dirty="0" smtClean="0"/>
              <a:t>1, </a:t>
            </a:r>
            <a:r>
              <a:rPr lang="en-IN" sz="2200" i="1" dirty="0" smtClean="0"/>
              <a:t>y</a:t>
            </a:r>
            <a:r>
              <a:rPr lang="en-IN" sz="2200" dirty="0" smtClean="0"/>
              <a:t>1, </a:t>
            </a:r>
            <a:r>
              <a:rPr lang="en-IN" sz="2200" i="1" dirty="0" smtClean="0"/>
              <a:t>x</a:t>
            </a:r>
            <a:r>
              <a:rPr lang="en-IN" sz="2200" dirty="0" smtClean="0"/>
              <a:t>2, </a:t>
            </a:r>
            <a:r>
              <a:rPr lang="en-IN" sz="2200" i="1" dirty="0" smtClean="0"/>
              <a:t>y</a:t>
            </a:r>
            <a:r>
              <a:rPr lang="en-IN" sz="2200" dirty="0" smtClean="0"/>
              <a:t>2, </a:t>
            </a:r>
            <a:r>
              <a:rPr lang="en-IN" sz="2200" i="1" dirty="0" smtClean="0"/>
              <a:t>x</a:t>
            </a:r>
            <a:r>
              <a:rPr lang="en-IN" sz="2200" dirty="0" smtClean="0"/>
              <a:t>3, </a:t>
            </a:r>
            <a:r>
              <a:rPr lang="en-IN" sz="2200" i="1" dirty="0" smtClean="0"/>
              <a:t>y</a:t>
            </a:r>
            <a:r>
              <a:rPr lang="en-IN" sz="2200" dirty="0" smtClean="0"/>
              <a:t>3, </a:t>
            </a:r>
            <a:r>
              <a:rPr lang="en-IN" sz="2200" i="1" dirty="0" smtClean="0"/>
              <a:t>x</a:t>
            </a:r>
            <a:r>
              <a:rPr lang="en-IN" sz="2200" dirty="0" smtClean="0"/>
              <a:t>4, </a:t>
            </a:r>
            <a:r>
              <a:rPr lang="en-IN" sz="2200" i="1" dirty="0"/>
              <a:t>y</a:t>
            </a:r>
            <a:r>
              <a:rPr lang="en-IN" sz="2200" dirty="0"/>
              <a:t>4) </a:t>
            </a:r>
          </a:p>
          <a:p>
            <a:r>
              <a:rPr lang="en-IN" sz="2200" dirty="0" smtClean="0"/>
              <a:t>Anchor </a:t>
            </a:r>
            <a:r>
              <a:rPr lang="en-IN" sz="2200" dirty="0"/>
              <a:t>box is a rectangle denoted as: </a:t>
            </a:r>
            <a:r>
              <a:rPr lang="en-IN" sz="2200" i="1" dirty="0"/>
              <a:t>ab </a:t>
            </a:r>
            <a:r>
              <a:rPr lang="en-IN" sz="2200" dirty="0"/>
              <a:t>= (</a:t>
            </a:r>
            <a:r>
              <a:rPr lang="en-IN" sz="2200" i="1" dirty="0" err="1" smtClean="0"/>
              <a:t>x</a:t>
            </a:r>
            <a:r>
              <a:rPr lang="en-IN" sz="2200" i="1" baseline="-25000" dirty="0" err="1" smtClean="0"/>
              <a:t>min</a:t>
            </a:r>
            <a:r>
              <a:rPr lang="en-IN" sz="2200" dirty="0" smtClean="0"/>
              <a:t>, </a:t>
            </a:r>
            <a:r>
              <a:rPr lang="en-IN" sz="2200" dirty="0" err="1" smtClean="0"/>
              <a:t>y</a:t>
            </a:r>
            <a:r>
              <a:rPr lang="en-IN" sz="2200" baseline="-25000" dirty="0" err="1" smtClean="0"/>
              <a:t>min</a:t>
            </a:r>
            <a:r>
              <a:rPr lang="en-IN" sz="2200" dirty="0" smtClean="0"/>
              <a:t>, </a:t>
            </a:r>
            <a:r>
              <a:rPr lang="en-IN" sz="2200" i="1" dirty="0" err="1" smtClean="0"/>
              <a:t>x</a:t>
            </a:r>
            <a:r>
              <a:rPr lang="en-IN" sz="2200" i="1" baseline="-25000" dirty="0" err="1" smtClean="0"/>
              <a:t>max</a:t>
            </a:r>
            <a:r>
              <a:rPr lang="en-IN" sz="2200" dirty="0" smtClean="0"/>
              <a:t>, </a:t>
            </a:r>
            <a:r>
              <a:rPr lang="en-IN" sz="2200" i="1" dirty="0" err="1"/>
              <a:t>y</a:t>
            </a:r>
            <a:r>
              <a:rPr lang="en-IN" sz="2200" i="1" baseline="-25000" dirty="0" err="1"/>
              <a:t>max</a:t>
            </a:r>
            <a:r>
              <a:rPr lang="en-IN" sz="2200" dirty="0" smtClean="0"/>
              <a:t>)</a:t>
            </a:r>
          </a:p>
          <a:p>
            <a:r>
              <a:rPr lang="en-IN" sz="2200" dirty="0" smtClean="0"/>
              <a:t>Calculate </a:t>
            </a:r>
            <a:r>
              <a:rPr lang="en-IN" sz="2200" dirty="0"/>
              <a:t>the width and height of the anchor box respectively </a:t>
            </a:r>
            <a:r>
              <a:rPr lang="en-IN" sz="2200" i="1" dirty="0" err="1"/>
              <a:t>w</a:t>
            </a:r>
            <a:r>
              <a:rPr lang="en-IN" sz="2200" i="1" baseline="-25000" dirty="0" err="1"/>
              <a:t>ab</a:t>
            </a:r>
            <a:r>
              <a:rPr lang="en-IN" sz="2200" i="1" dirty="0"/>
              <a:t> </a:t>
            </a:r>
            <a:r>
              <a:rPr lang="en-IN" sz="2200" dirty="0"/>
              <a:t>= </a:t>
            </a:r>
            <a:r>
              <a:rPr lang="en-IN" sz="2200" i="1" dirty="0" err="1"/>
              <a:t>x</a:t>
            </a:r>
            <a:r>
              <a:rPr lang="en-IN" sz="2200" i="1" baseline="-25000" dirty="0" err="1"/>
              <a:t>max</a:t>
            </a:r>
            <a:r>
              <a:rPr lang="en-IN" sz="2200" i="1" dirty="0"/>
              <a:t> </a:t>
            </a:r>
            <a:r>
              <a:rPr lang="en-IN" sz="2200" dirty="0"/>
              <a:t>- </a:t>
            </a:r>
            <a:r>
              <a:rPr lang="en-IN" sz="2200" i="1" dirty="0" err="1"/>
              <a:t>x</a:t>
            </a:r>
            <a:r>
              <a:rPr lang="en-IN" sz="2200" i="1" baseline="-25000" dirty="0" err="1"/>
              <a:t>min</a:t>
            </a:r>
            <a:r>
              <a:rPr lang="en-IN" sz="2200" dirty="0"/>
              <a:t>, </a:t>
            </a:r>
            <a:r>
              <a:rPr lang="en-IN" sz="2200" i="1" dirty="0" err="1"/>
              <a:t>h</a:t>
            </a:r>
            <a:r>
              <a:rPr lang="en-IN" sz="2200" i="1" baseline="-25000" dirty="0" err="1"/>
              <a:t>ab</a:t>
            </a:r>
            <a:r>
              <a:rPr lang="en-IN" sz="2200" i="1" dirty="0"/>
              <a:t> </a:t>
            </a:r>
            <a:r>
              <a:rPr lang="en-IN" sz="2200" dirty="0"/>
              <a:t>= </a:t>
            </a:r>
            <a:r>
              <a:rPr lang="en-IN" sz="2200" i="1" dirty="0" err="1"/>
              <a:t>y</a:t>
            </a:r>
            <a:r>
              <a:rPr lang="en-IN" sz="2200" i="1" baseline="-25000" dirty="0" err="1"/>
              <a:t>max</a:t>
            </a:r>
            <a:r>
              <a:rPr lang="en-IN" sz="2200" i="1" dirty="0"/>
              <a:t> </a:t>
            </a:r>
            <a:r>
              <a:rPr lang="en-IN" sz="2200" dirty="0"/>
              <a:t>- </a:t>
            </a:r>
            <a:r>
              <a:rPr lang="en-IN" sz="2200" i="1" dirty="0" err="1" smtClean="0"/>
              <a:t>y</a:t>
            </a:r>
            <a:r>
              <a:rPr lang="en-IN" sz="2200" i="1" baseline="-25000" dirty="0" err="1" smtClean="0"/>
              <a:t>min</a:t>
            </a:r>
            <a:r>
              <a:rPr lang="en-IN" sz="2200" dirty="0" smtClean="0"/>
              <a:t>. Offsets </a:t>
            </a:r>
            <a:r>
              <a:rPr lang="en-IN" sz="2200" dirty="0"/>
              <a:t>are calculated as follows:</a:t>
            </a:r>
          </a:p>
          <a:p>
            <a:endParaRPr lang="en-IN" sz="2200" dirty="0" smtClean="0"/>
          </a:p>
          <a:p>
            <a:endParaRPr lang="en-IN" sz="2200" dirty="0" smtClean="0"/>
          </a:p>
          <a:p>
            <a:endParaRPr lang="en-IN" sz="2200" dirty="0"/>
          </a:p>
          <a:p>
            <a:endParaRPr lang="en-IN" sz="1600" dirty="0" smtClean="0"/>
          </a:p>
          <a:p>
            <a:endParaRPr lang="en-IN" sz="2000" dirty="0" smtClean="0"/>
          </a:p>
          <a:p>
            <a:pPr marL="0" indent="0">
              <a:buNone/>
            </a:pPr>
            <a:r>
              <a:rPr lang="en-IN" sz="2200" dirty="0" smtClean="0"/>
              <a:t>where </a:t>
            </a:r>
            <a:r>
              <a:rPr lang="en-IN" sz="2200" i="1" dirty="0" err="1"/>
              <a:t>i</a:t>
            </a:r>
            <a:r>
              <a:rPr lang="en-IN" sz="2200" i="1" dirty="0"/>
              <a:t> </a:t>
            </a:r>
            <a:r>
              <a:rPr lang="en-IN" sz="2200" dirty="0" smtClean="0"/>
              <a:t>= 1, </a:t>
            </a:r>
            <a:r>
              <a:rPr lang="en-IN" sz="2200" dirty="0"/>
              <a:t>3, </a:t>
            </a:r>
            <a:r>
              <a:rPr lang="en-IN" sz="2200" i="1" dirty="0"/>
              <a:t>j </a:t>
            </a:r>
            <a:r>
              <a:rPr lang="en-IN" sz="2200" dirty="0" smtClean="0"/>
              <a:t>= 2, </a:t>
            </a:r>
            <a:r>
              <a:rPr lang="en-IN" sz="2200" dirty="0"/>
              <a:t>4. </a:t>
            </a:r>
            <a:endParaRPr lang="en-IN" sz="2200" dirty="0" smtClean="0"/>
          </a:p>
          <a:p>
            <a:r>
              <a:rPr lang="en-IN" sz="2200" dirty="0" smtClean="0"/>
              <a:t>This </a:t>
            </a:r>
            <a:r>
              <a:rPr lang="en-IN" sz="2200" dirty="0"/>
              <a:t>is considered as a </a:t>
            </a:r>
            <a:r>
              <a:rPr lang="en-IN" sz="2200" dirty="0" smtClean="0"/>
              <a:t>direct regression </a:t>
            </a:r>
            <a:r>
              <a:rPr lang="en-IN" sz="2200" dirty="0"/>
              <a:t>from a rectangle bounding box to the best </a:t>
            </a:r>
            <a:r>
              <a:rPr lang="en-IN" sz="2200" dirty="0" smtClean="0"/>
              <a:t>matched quadrilateral </a:t>
            </a:r>
            <a:r>
              <a:rPr lang="en-IN" sz="2200" dirty="0"/>
              <a:t>ground truth </a:t>
            </a:r>
            <a:r>
              <a:rPr lang="en-IN" sz="2200" dirty="0" smtClean="0"/>
              <a:t>box.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22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1183" t="59844" r="34504" b="18501"/>
          <a:stretch/>
        </p:blipFill>
        <p:spPr>
          <a:xfrm>
            <a:off x="2627784" y="3068960"/>
            <a:ext cx="4464496" cy="15841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9178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0"/>
            <a:ext cx="8784976" cy="1143000"/>
          </a:xfrm>
        </p:spPr>
        <p:txBody>
          <a:bodyPr/>
          <a:lstStyle/>
          <a:p>
            <a:endParaRPr lang="en-IN" sz="2800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357298"/>
            <a:ext cx="8784976" cy="4663990"/>
          </a:xfrm>
        </p:spPr>
        <p:txBody>
          <a:bodyPr/>
          <a:lstStyle/>
          <a:p>
            <a:pPr marL="0" indent="0">
              <a:buNone/>
            </a:pPr>
            <a:r>
              <a:rPr lang="en-IN" sz="2000" b="1" u="sng" dirty="0" smtClean="0">
                <a:solidFill>
                  <a:schemeClr val="accent4">
                    <a:lumMod val="50000"/>
                  </a:schemeClr>
                </a:solidFill>
              </a:rPr>
              <a:t>LEARNING</a:t>
            </a:r>
          </a:p>
          <a:p>
            <a:r>
              <a:rPr lang="en-IN" sz="2000" dirty="0" smtClean="0"/>
              <a:t>Loss function defined as:</a:t>
            </a:r>
          </a:p>
          <a:p>
            <a:endParaRPr lang="en-IN" sz="2000" dirty="0">
              <a:solidFill>
                <a:schemeClr val="accent4">
                  <a:lumMod val="50000"/>
                </a:schemeClr>
              </a:solidFill>
            </a:endParaRPr>
          </a:p>
          <a:p>
            <a:endParaRPr lang="en-IN" sz="2000" dirty="0" smtClean="0">
              <a:solidFill>
                <a:schemeClr val="accent4">
                  <a:lumMod val="50000"/>
                </a:schemeClr>
              </a:solidFill>
            </a:endParaRPr>
          </a:p>
          <a:p>
            <a:endParaRPr lang="en-IN" sz="2000" dirty="0">
              <a:solidFill>
                <a:schemeClr val="accent4">
                  <a:lumMod val="50000"/>
                </a:schemeClr>
              </a:solidFill>
            </a:endParaRPr>
          </a:p>
          <a:p>
            <a:endParaRPr lang="en-IN" sz="2000" dirty="0" smtClean="0">
              <a:solidFill>
                <a:schemeClr val="accent4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IN" sz="2200" i="1" dirty="0"/>
              <a:t>x </a:t>
            </a:r>
            <a:r>
              <a:rPr lang="en-IN" sz="2200" dirty="0"/>
              <a:t>is the match indication matrix </a:t>
            </a:r>
          </a:p>
          <a:p>
            <a:pPr marL="0" indent="0">
              <a:buNone/>
            </a:pPr>
            <a:r>
              <a:rPr lang="en-IN" sz="2200" i="1" dirty="0"/>
              <a:t>c </a:t>
            </a:r>
            <a:r>
              <a:rPr lang="en-IN" sz="2200" dirty="0"/>
              <a:t>is the confidence </a:t>
            </a:r>
          </a:p>
          <a:p>
            <a:pPr marL="0" indent="0">
              <a:buNone/>
            </a:pPr>
            <a:r>
              <a:rPr lang="en-IN" sz="2200" i="1" dirty="0"/>
              <a:t>l </a:t>
            </a:r>
            <a:r>
              <a:rPr lang="en-IN" sz="2200" dirty="0"/>
              <a:t>is the predicted location </a:t>
            </a:r>
          </a:p>
          <a:p>
            <a:pPr marL="0" indent="0">
              <a:buNone/>
            </a:pPr>
            <a:r>
              <a:rPr lang="en-IN" sz="2200" i="1" dirty="0"/>
              <a:t>g </a:t>
            </a:r>
            <a:r>
              <a:rPr lang="en-IN" sz="2200" dirty="0"/>
              <a:t>is the ground truth location</a:t>
            </a:r>
          </a:p>
          <a:p>
            <a:pPr marL="0" indent="0">
              <a:buNone/>
            </a:pPr>
            <a:r>
              <a:rPr lang="en-IN" sz="2200" i="1" dirty="0"/>
              <a:t>N </a:t>
            </a:r>
            <a:r>
              <a:rPr lang="en-IN" sz="2200" dirty="0"/>
              <a:t>is the number of anchor boxes that match ground truth boxes</a:t>
            </a:r>
          </a:p>
          <a:p>
            <a:endParaRPr lang="en-IN" sz="2000" dirty="0" smtClean="0"/>
          </a:p>
          <a:p>
            <a:endParaRPr lang="es-ES" sz="2200" dirty="0" smtClean="0"/>
          </a:p>
          <a:p>
            <a:endParaRPr lang="en-IN" sz="2200" dirty="0" smtClean="0"/>
          </a:p>
          <a:p>
            <a:endParaRPr lang="en-IN" sz="2200" dirty="0"/>
          </a:p>
          <a:p>
            <a:endParaRPr lang="en-IN" sz="2200" dirty="0"/>
          </a:p>
          <a:p>
            <a:endParaRPr lang="en-IN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23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7901" t="38188" r="40038" b="49016"/>
          <a:stretch/>
        </p:blipFill>
        <p:spPr>
          <a:xfrm>
            <a:off x="1835696" y="2348880"/>
            <a:ext cx="5472608" cy="9361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3024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0"/>
            <a:ext cx="8784976" cy="1143000"/>
          </a:xfrm>
        </p:spPr>
        <p:txBody>
          <a:bodyPr/>
          <a:lstStyle/>
          <a:p>
            <a:endParaRPr lang="en-IN" sz="2800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357298"/>
            <a:ext cx="8784976" cy="4663990"/>
          </a:xfrm>
        </p:spPr>
        <p:txBody>
          <a:bodyPr/>
          <a:lstStyle/>
          <a:p>
            <a:r>
              <a:rPr lang="en-IN" sz="2100" dirty="0" smtClean="0"/>
              <a:t>Match </a:t>
            </a:r>
            <a:r>
              <a:rPr lang="en-IN" sz="2100" dirty="0"/>
              <a:t>indication matrix </a:t>
            </a:r>
            <a:r>
              <a:rPr lang="en-IN" sz="2100" i="1" dirty="0" smtClean="0"/>
              <a:t>x.</a:t>
            </a:r>
            <a:r>
              <a:rPr lang="en-IN" sz="2100" dirty="0" smtClean="0"/>
              <a:t> </a:t>
            </a:r>
            <a:endParaRPr lang="en-IN" sz="2100" dirty="0"/>
          </a:p>
          <a:p>
            <a:endParaRPr lang="en-IN" sz="2100" dirty="0" smtClean="0"/>
          </a:p>
          <a:p>
            <a:r>
              <a:rPr lang="en-IN" sz="2100" dirty="0" smtClean="0"/>
              <a:t>If </a:t>
            </a:r>
            <a:r>
              <a:rPr lang="en-IN" sz="2100" i="1" dirty="0" err="1" smtClean="0"/>
              <a:t>i-</a:t>
            </a:r>
            <a:r>
              <a:rPr lang="en-IN" sz="2100" dirty="0" err="1" smtClean="0"/>
              <a:t>th</a:t>
            </a:r>
            <a:r>
              <a:rPr lang="en-IN" sz="2100" dirty="0" smtClean="0"/>
              <a:t> </a:t>
            </a:r>
            <a:r>
              <a:rPr lang="en-IN" sz="2100" dirty="0"/>
              <a:t>anchor box and the </a:t>
            </a:r>
            <a:r>
              <a:rPr lang="en-IN" sz="2100" i="1" dirty="0"/>
              <a:t>j</a:t>
            </a:r>
            <a:r>
              <a:rPr lang="en-IN" sz="2100" dirty="0"/>
              <a:t>-</a:t>
            </a:r>
            <a:r>
              <a:rPr lang="en-IN" sz="2100" dirty="0" err="1"/>
              <a:t>th</a:t>
            </a:r>
            <a:r>
              <a:rPr lang="en-IN" sz="2100" dirty="0"/>
              <a:t> ground truth box match according to the Distortion Shape Matching strategy then </a:t>
            </a:r>
            <a:r>
              <a:rPr lang="en-IN" sz="2100" i="1" dirty="0" err="1"/>
              <a:t>x</a:t>
            </a:r>
            <a:r>
              <a:rPr lang="en-IN" sz="2100" i="1" baseline="-25000" dirty="0" err="1"/>
              <a:t>ij</a:t>
            </a:r>
            <a:r>
              <a:rPr lang="en-IN" sz="2100" i="1" dirty="0"/>
              <a:t> </a:t>
            </a:r>
            <a:r>
              <a:rPr lang="en-IN" sz="2100" dirty="0"/>
              <a:t>is set to 1, otherwise 0. Additionally α is set to 1</a:t>
            </a:r>
            <a:r>
              <a:rPr lang="en-IN" sz="2100" dirty="0" smtClean="0"/>
              <a:t>.</a:t>
            </a:r>
          </a:p>
          <a:p>
            <a:endParaRPr lang="en-IN" sz="2100" dirty="0"/>
          </a:p>
          <a:p>
            <a:r>
              <a:rPr lang="en-IN" sz="2100" dirty="0"/>
              <a:t>Imbalance between positive and negative samples during training was taken care hard negative mining and focal loss.</a:t>
            </a:r>
          </a:p>
          <a:p>
            <a:endParaRPr lang="en-IN" sz="2100" dirty="0" smtClean="0"/>
          </a:p>
          <a:p>
            <a:r>
              <a:rPr lang="en-IN" sz="2100" dirty="0" smtClean="0"/>
              <a:t>The </a:t>
            </a:r>
            <a:r>
              <a:rPr lang="en-IN" sz="2100" dirty="0"/>
              <a:t>smooth </a:t>
            </a:r>
            <a:r>
              <a:rPr lang="en-IN" sz="2100" i="1" dirty="0"/>
              <a:t>L</a:t>
            </a:r>
            <a:r>
              <a:rPr lang="en-IN" sz="2100" dirty="0"/>
              <a:t>1 loss is for </a:t>
            </a:r>
            <a:r>
              <a:rPr lang="en-IN" sz="2100" i="1" dirty="0" err="1" smtClean="0"/>
              <a:t>L</a:t>
            </a:r>
            <a:r>
              <a:rPr lang="en-IN" sz="2100" i="1" baseline="-25000" dirty="0" err="1" smtClean="0"/>
              <a:t>loc</a:t>
            </a:r>
            <a:r>
              <a:rPr lang="en-IN" sz="2100" i="1" baseline="-25000" dirty="0" smtClean="0"/>
              <a:t>,</a:t>
            </a:r>
            <a:r>
              <a:rPr lang="en-IN" sz="2100" i="1" dirty="0" smtClean="0"/>
              <a:t> </a:t>
            </a:r>
            <a:r>
              <a:rPr lang="en-IN" sz="2100" dirty="0" smtClean="0"/>
              <a:t>the </a:t>
            </a:r>
            <a:r>
              <a:rPr lang="en-IN" sz="2100" dirty="0"/>
              <a:t>focal loss is for </a:t>
            </a:r>
            <a:r>
              <a:rPr lang="en-IN" sz="2100" i="1" dirty="0" err="1" smtClean="0"/>
              <a:t>L</a:t>
            </a:r>
            <a:r>
              <a:rPr lang="en-IN" sz="2100" i="1" baseline="-25000" dirty="0" err="1" smtClean="0"/>
              <a:t>conf</a:t>
            </a:r>
            <a:r>
              <a:rPr lang="en-IN" sz="2100" dirty="0" smtClean="0"/>
              <a:t>.</a:t>
            </a:r>
            <a:r>
              <a:rPr lang="en-IN" sz="2100" dirty="0"/>
              <a:t> </a:t>
            </a:r>
          </a:p>
          <a:p>
            <a:endParaRPr lang="en-IN" sz="2100" dirty="0" smtClean="0"/>
          </a:p>
          <a:p>
            <a:r>
              <a:rPr lang="en-IN" sz="2100" dirty="0" smtClean="0"/>
              <a:t>The </a:t>
            </a:r>
            <a:r>
              <a:rPr lang="en-IN" sz="2100" dirty="0"/>
              <a:t>training objective is to minimize this loss function.</a:t>
            </a:r>
          </a:p>
          <a:p>
            <a:endParaRPr lang="en-IN" sz="2100" dirty="0"/>
          </a:p>
          <a:p>
            <a:endParaRPr lang="en-IN" sz="21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24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0592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0"/>
            <a:ext cx="8784976" cy="1143000"/>
          </a:xfrm>
        </p:spPr>
        <p:txBody>
          <a:bodyPr/>
          <a:lstStyle/>
          <a:p>
            <a:r>
              <a:rPr lang="en-IN" sz="3600" dirty="0" smtClean="0">
                <a:solidFill>
                  <a:srgbClr val="00B050"/>
                </a:solidFill>
              </a:rPr>
              <a:t>EXPERIMENTS AND RESULTS</a:t>
            </a:r>
            <a:endParaRPr lang="en-IN" sz="3600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357298"/>
            <a:ext cx="8784976" cy="4663990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>
                <a:solidFill>
                  <a:schemeClr val="accent4">
                    <a:lumMod val="50000"/>
                  </a:schemeClr>
                </a:solidFill>
              </a:rPr>
              <a:t>A) SYNTHESIZED DATASETS VOC-FISHEYE DATASET</a:t>
            </a:r>
          </a:p>
          <a:p>
            <a:endParaRPr lang="en-IN" sz="2000" b="1" dirty="0" smtClean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en-IN" sz="2200" dirty="0" smtClean="0"/>
              <a:t>Public datasets </a:t>
            </a:r>
            <a:r>
              <a:rPr lang="en-IN" sz="2200" dirty="0"/>
              <a:t>generic object detection, not </a:t>
            </a:r>
            <a:r>
              <a:rPr lang="en-IN" sz="2200" dirty="0" smtClean="0"/>
              <a:t>specific for fisheye </a:t>
            </a:r>
            <a:r>
              <a:rPr lang="en-IN" sz="2200" dirty="0"/>
              <a:t>object </a:t>
            </a:r>
            <a:r>
              <a:rPr lang="en-IN" sz="2200" dirty="0" smtClean="0"/>
              <a:t>detection.</a:t>
            </a:r>
            <a:endParaRPr lang="en-IN" sz="2200" dirty="0"/>
          </a:p>
          <a:p>
            <a:pPr marL="0" indent="0">
              <a:buNone/>
            </a:pPr>
            <a:endParaRPr lang="en-IN" sz="1800" b="1" dirty="0" smtClean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en-IN" sz="2200" dirty="0"/>
              <a:t>Models based on pre-trained on the generic datasets are directly applied to the fisheye object detection task the results are often unsatisfactory</a:t>
            </a:r>
            <a:r>
              <a:rPr lang="en-IN" sz="2200" dirty="0" smtClean="0"/>
              <a:t>.</a:t>
            </a:r>
          </a:p>
          <a:p>
            <a:endParaRPr lang="en-IN" sz="2200" b="1" dirty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en-IN" sz="2200" dirty="0"/>
              <a:t>Authors produce a synthesized training fisheye dataset based on an existing perspective image dataset PASCAL </a:t>
            </a:r>
            <a:r>
              <a:rPr lang="en-IN" sz="2200" dirty="0" smtClean="0"/>
              <a:t>VOC(first </a:t>
            </a:r>
            <a:r>
              <a:rPr lang="en-IN" sz="2200" dirty="0"/>
              <a:t>public </a:t>
            </a:r>
            <a:r>
              <a:rPr lang="en-IN" sz="2200" dirty="0" smtClean="0"/>
              <a:t>fisheye </a:t>
            </a:r>
            <a:r>
              <a:rPr lang="en-IN" sz="2200" dirty="0"/>
              <a:t>dataset</a:t>
            </a:r>
            <a:r>
              <a:rPr lang="en-IN" sz="2200" dirty="0" smtClean="0"/>
              <a:t>).</a:t>
            </a:r>
            <a:endParaRPr lang="en-IN" sz="2200" dirty="0"/>
          </a:p>
          <a:p>
            <a:endParaRPr lang="en-IN" sz="22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25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2134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0"/>
            <a:ext cx="8784976" cy="1143000"/>
          </a:xfrm>
        </p:spPr>
        <p:txBody>
          <a:bodyPr/>
          <a:lstStyle/>
          <a:p>
            <a:endParaRPr lang="en-IN" sz="3600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357298"/>
            <a:ext cx="8784976" cy="4663990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>
                <a:solidFill>
                  <a:schemeClr val="accent4">
                    <a:lumMod val="50000"/>
                  </a:schemeClr>
                </a:solidFill>
              </a:rPr>
              <a:t>1</a:t>
            </a:r>
            <a:r>
              <a:rPr lang="en-IN" sz="2400" b="1" dirty="0">
                <a:solidFill>
                  <a:schemeClr val="accent4">
                    <a:lumMod val="50000"/>
                  </a:schemeClr>
                </a:solidFill>
              </a:rPr>
              <a:t>) </a:t>
            </a:r>
            <a:r>
              <a:rPr lang="en-IN" sz="2400" b="1" dirty="0" smtClean="0">
                <a:solidFill>
                  <a:schemeClr val="accent4">
                    <a:lumMod val="50000"/>
                  </a:schemeClr>
                </a:solidFill>
              </a:rPr>
              <a:t>FISHEYE LIKE </a:t>
            </a:r>
            <a:r>
              <a:rPr lang="en-IN" sz="2400" b="1" dirty="0">
                <a:solidFill>
                  <a:schemeClr val="accent4">
                    <a:lumMod val="50000"/>
                  </a:schemeClr>
                </a:solidFill>
              </a:rPr>
              <a:t>DISTORTION</a:t>
            </a:r>
            <a:endParaRPr lang="en-IN" sz="2400" b="1" dirty="0" smtClean="0">
              <a:solidFill>
                <a:schemeClr val="accent4">
                  <a:lumMod val="50000"/>
                </a:schemeClr>
              </a:solidFill>
            </a:endParaRPr>
          </a:p>
          <a:p>
            <a:endParaRPr lang="en-IN" sz="2000" b="1" dirty="0" smtClean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26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1774" t="32282" r="24542" b="14563"/>
          <a:stretch/>
        </p:blipFill>
        <p:spPr>
          <a:xfrm>
            <a:off x="971600" y="1916832"/>
            <a:ext cx="6984776" cy="38884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65098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0"/>
            <a:ext cx="8784976" cy="1143000"/>
          </a:xfrm>
        </p:spPr>
        <p:txBody>
          <a:bodyPr/>
          <a:lstStyle/>
          <a:p>
            <a:endParaRPr lang="en-IN" sz="3600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357298"/>
            <a:ext cx="8784976" cy="4663990"/>
          </a:xfrm>
        </p:spPr>
        <p:txBody>
          <a:bodyPr/>
          <a:lstStyle/>
          <a:p>
            <a:r>
              <a:rPr lang="en-IN" sz="2100" dirty="0" smtClean="0"/>
              <a:t>Visually </a:t>
            </a:r>
            <a:r>
              <a:rPr lang="en-IN" sz="2100" dirty="0"/>
              <a:t>approximate the appearance of </a:t>
            </a:r>
            <a:r>
              <a:rPr lang="en-IN" sz="2100" dirty="0" smtClean="0"/>
              <a:t>fisheye images normalize </a:t>
            </a:r>
            <a:r>
              <a:rPr lang="en-IN" sz="2100" dirty="0"/>
              <a:t>the coordinates of the original </a:t>
            </a:r>
            <a:r>
              <a:rPr lang="en-IN" sz="2100" dirty="0" smtClean="0"/>
              <a:t>images.</a:t>
            </a:r>
          </a:p>
          <a:p>
            <a:r>
              <a:rPr lang="en-IN" sz="2100" dirty="0"/>
              <a:t>(0,0) represents the </a:t>
            </a:r>
            <a:r>
              <a:rPr lang="en-IN" sz="2100" dirty="0" smtClean="0"/>
              <a:t>center </a:t>
            </a:r>
            <a:r>
              <a:rPr lang="en-IN" sz="2100" dirty="0"/>
              <a:t>and </a:t>
            </a:r>
            <a:r>
              <a:rPr lang="en-IN" sz="2100" dirty="0" smtClean="0"/>
              <a:t>(</a:t>
            </a:r>
            <a:r>
              <a:rPr lang="en-IN" sz="2100" dirty="0"/>
              <a:t>± </a:t>
            </a:r>
            <a:r>
              <a:rPr lang="en-IN" sz="2100" dirty="0" smtClean="0"/>
              <a:t>1,</a:t>
            </a:r>
            <a:r>
              <a:rPr lang="en-IN" sz="2100" dirty="0"/>
              <a:t> ± </a:t>
            </a:r>
            <a:r>
              <a:rPr lang="en-IN" sz="2100" dirty="0" smtClean="0"/>
              <a:t>1</a:t>
            </a:r>
            <a:r>
              <a:rPr lang="en-IN" sz="2100" dirty="0"/>
              <a:t>) are the coordinates of four corners.</a:t>
            </a:r>
          </a:p>
          <a:p>
            <a:r>
              <a:rPr lang="en-IN" sz="2100" dirty="0"/>
              <a:t>Radial distortion in which straight lines bend outward from the </a:t>
            </a:r>
            <a:r>
              <a:rPr lang="en-IN" sz="2100" dirty="0" smtClean="0"/>
              <a:t>center </a:t>
            </a:r>
            <a:r>
              <a:rPr lang="en-IN" sz="2100" dirty="0"/>
              <a:t>of the image.</a:t>
            </a:r>
          </a:p>
          <a:p>
            <a:r>
              <a:rPr lang="en-IN" sz="2100" dirty="0" smtClean="0"/>
              <a:t>Coordinate mapping between the pixels (</a:t>
            </a:r>
            <a:r>
              <a:rPr lang="en-IN" sz="2100" i="1" dirty="0" smtClean="0"/>
              <a:t>x</a:t>
            </a:r>
            <a:r>
              <a:rPr lang="en-IN" sz="2100" dirty="0" smtClean="0"/>
              <a:t>,</a:t>
            </a:r>
            <a:r>
              <a:rPr lang="en-IN" sz="2100" i="1" dirty="0" smtClean="0"/>
              <a:t>y</a:t>
            </a:r>
            <a:r>
              <a:rPr lang="en-IN" sz="2100" dirty="0" smtClean="0"/>
              <a:t>) on an original image and corresponding pixel </a:t>
            </a:r>
            <a:r>
              <a:rPr lang="en-IN" sz="2100" dirty="0"/>
              <a:t>(</a:t>
            </a:r>
            <a:r>
              <a:rPr lang="en-IN" sz="2100" dirty="0" err="1"/>
              <a:t>x',y</a:t>
            </a:r>
            <a:r>
              <a:rPr lang="en-IN" sz="2100" dirty="0"/>
              <a:t>') </a:t>
            </a:r>
            <a:r>
              <a:rPr lang="en-IN" sz="2100" dirty="0" smtClean="0"/>
              <a:t>in fisheye images defined as:</a:t>
            </a:r>
            <a:endParaRPr lang="en-IN" sz="2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27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28969" t="40156" r="40039" b="45078"/>
          <a:stretch/>
        </p:blipFill>
        <p:spPr>
          <a:xfrm>
            <a:off x="539552" y="4149080"/>
            <a:ext cx="4032448" cy="10801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30011" t="68588" r="41210" b="23537"/>
          <a:stretch/>
        </p:blipFill>
        <p:spPr>
          <a:xfrm>
            <a:off x="4932040" y="4293096"/>
            <a:ext cx="3744416" cy="5760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4392488" y="5734997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Coordinate </a:t>
            </a: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scaling factor to control the severity of its distortion</a:t>
            </a:r>
            <a:r>
              <a:rPr lang="en-IN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 is distance from coordinates(</a:t>
            </a: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IN" dirty="0" err="1"/>
              <a:t>'</a:t>
            </a: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,y</a:t>
            </a:r>
            <a:r>
              <a:rPr lang="en-IN" dirty="0"/>
              <a:t>'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to </a:t>
            </a: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center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6228184" y="4725144"/>
            <a:ext cx="504056" cy="10098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23528" y="5461774"/>
            <a:ext cx="3749744" cy="4875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Corresponding pixels in fisheye image</a:t>
            </a:r>
            <a:endParaRPr lang="en-IN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683568" y="4939428"/>
            <a:ext cx="360040" cy="6498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3029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0"/>
            <a:ext cx="8784976" cy="1143000"/>
          </a:xfrm>
        </p:spPr>
        <p:txBody>
          <a:bodyPr/>
          <a:lstStyle/>
          <a:p>
            <a:endParaRPr lang="en-IN" sz="3600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357298"/>
            <a:ext cx="8784976" cy="4663990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>
                <a:solidFill>
                  <a:schemeClr val="accent4">
                    <a:lumMod val="50000"/>
                  </a:schemeClr>
                </a:solidFill>
              </a:rPr>
              <a:t>2) ANNOTATION</a:t>
            </a:r>
          </a:p>
          <a:p>
            <a:endParaRPr lang="en-IN" sz="2400" dirty="0" smtClean="0"/>
          </a:p>
          <a:p>
            <a:r>
              <a:rPr lang="en-IN" sz="2400" dirty="0" smtClean="0"/>
              <a:t>49653 </a:t>
            </a:r>
            <a:r>
              <a:rPr lang="en-IN" sz="2400" dirty="0"/>
              <a:t>fisheye looking training images and 14856 testing images.</a:t>
            </a:r>
          </a:p>
          <a:p>
            <a:endParaRPr lang="en-IN" sz="2400" dirty="0" smtClean="0"/>
          </a:p>
          <a:p>
            <a:r>
              <a:rPr lang="en-IN" sz="2400" dirty="0" smtClean="0"/>
              <a:t>Precisely </a:t>
            </a:r>
            <a:r>
              <a:rPr lang="en-IN" sz="2400" dirty="0"/>
              <a:t>describe the object contour - irregular quadrilaterals to annotate the locations of objects.</a:t>
            </a:r>
            <a:endParaRPr lang="en-IN" sz="2400" b="1" dirty="0" smtClean="0">
              <a:solidFill>
                <a:schemeClr val="accent4">
                  <a:lumMod val="50000"/>
                </a:schemeClr>
              </a:solidFill>
            </a:endParaRPr>
          </a:p>
          <a:p>
            <a:endParaRPr lang="es-ES" sz="2400" dirty="0" smtClean="0"/>
          </a:p>
          <a:p>
            <a:r>
              <a:rPr lang="es-ES" sz="2400" dirty="0" smtClean="0"/>
              <a:t>The </a:t>
            </a:r>
            <a:r>
              <a:rPr lang="es-ES" sz="2400" dirty="0"/>
              <a:t>parameters are </a:t>
            </a:r>
            <a:r>
              <a:rPr lang="en-IN" sz="2400" dirty="0"/>
              <a:t>(</a:t>
            </a:r>
            <a:r>
              <a:rPr lang="en-IN" sz="2400" i="1" dirty="0"/>
              <a:t>x</a:t>
            </a:r>
            <a:r>
              <a:rPr lang="en-IN" sz="2400" dirty="0"/>
              <a:t>1, </a:t>
            </a:r>
            <a:r>
              <a:rPr lang="en-IN" sz="2400" i="1" dirty="0"/>
              <a:t>y</a:t>
            </a:r>
            <a:r>
              <a:rPr lang="en-IN" sz="2400" dirty="0"/>
              <a:t>1, </a:t>
            </a:r>
            <a:r>
              <a:rPr lang="en-IN" sz="2400" i="1" dirty="0"/>
              <a:t>x</a:t>
            </a:r>
            <a:r>
              <a:rPr lang="en-IN" sz="2400" dirty="0"/>
              <a:t>2, </a:t>
            </a:r>
            <a:r>
              <a:rPr lang="en-IN" sz="2400" i="1" dirty="0"/>
              <a:t>y</a:t>
            </a:r>
            <a:r>
              <a:rPr lang="en-IN" sz="2400" dirty="0"/>
              <a:t>2, </a:t>
            </a:r>
            <a:r>
              <a:rPr lang="en-IN" sz="2400" i="1" dirty="0"/>
              <a:t>x</a:t>
            </a:r>
            <a:r>
              <a:rPr lang="en-IN" sz="2400" dirty="0"/>
              <a:t>3, </a:t>
            </a:r>
            <a:r>
              <a:rPr lang="en-IN" sz="2400" i="1" dirty="0"/>
              <a:t>y</a:t>
            </a:r>
            <a:r>
              <a:rPr lang="en-IN" sz="2400" dirty="0"/>
              <a:t>3, </a:t>
            </a:r>
            <a:r>
              <a:rPr lang="en-IN" sz="2400" i="1" dirty="0"/>
              <a:t>x</a:t>
            </a:r>
            <a:r>
              <a:rPr lang="en-IN" sz="2400" dirty="0"/>
              <a:t>4, </a:t>
            </a:r>
            <a:r>
              <a:rPr lang="en-IN" sz="2400" i="1" dirty="0"/>
              <a:t>y</a:t>
            </a:r>
            <a:r>
              <a:rPr lang="en-IN" sz="2400" dirty="0"/>
              <a:t>4)</a:t>
            </a:r>
            <a:r>
              <a:rPr lang="es-ES" sz="2400" dirty="0" smtClean="0"/>
              <a:t>, </a:t>
            </a:r>
            <a:r>
              <a:rPr lang="en-IN" sz="2400" dirty="0" smtClean="0"/>
              <a:t>where (</a:t>
            </a:r>
            <a:r>
              <a:rPr lang="en-IN" sz="2400" dirty="0" err="1"/>
              <a:t>x</a:t>
            </a:r>
            <a:r>
              <a:rPr lang="en-IN" sz="2400" baseline="-25000" dirty="0" err="1"/>
              <a:t>i</a:t>
            </a:r>
            <a:r>
              <a:rPr lang="en-IN" sz="2400" dirty="0" err="1"/>
              <a:t>,y</a:t>
            </a:r>
            <a:r>
              <a:rPr lang="en-IN" sz="2400" baseline="-25000" dirty="0" err="1"/>
              <a:t>i</a:t>
            </a:r>
            <a:r>
              <a:rPr lang="en-IN" sz="2400" dirty="0" smtClean="0"/>
              <a:t>) </a:t>
            </a:r>
            <a:r>
              <a:rPr lang="en-IN" sz="2400" dirty="0"/>
              <a:t>are the location of the four corners of the </a:t>
            </a:r>
            <a:r>
              <a:rPr lang="en-IN" sz="2400" dirty="0" smtClean="0"/>
              <a:t>ground truth </a:t>
            </a:r>
            <a:r>
              <a:rPr lang="en-IN" sz="2400" dirty="0"/>
              <a:t>box.</a:t>
            </a:r>
            <a:endParaRPr lang="en-IN" sz="2400" b="1" dirty="0" smtClean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28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72725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0"/>
            <a:ext cx="8784976" cy="1143000"/>
          </a:xfrm>
        </p:spPr>
        <p:txBody>
          <a:bodyPr/>
          <a:lstStyle/>
          <a:p>
            <a:endParaRPr lang="en-IN" sz="3600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357298"/>
            <a:ext cx="8784976" cy="4663990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>
                <a:solidFill>
                  <a:schemeClr val="accent4">
                    <a:lumMod val="50000"/>
                  </a:schemeClr>
                </a:solidFill>
              </a:rPr>
              <a:t>3</a:t>
            </a:r>
            <a:r>
              <a:rPr lang="en-IN" sz="2400" b="1" dirty="0" smtClean="0">
                <a:solidFill>
                  <a:schemeClr val="accent4">
                    <a:lumMod val="50000"/>
                  </a:schemeClr>
                </a:solidFill>
              </a:rPr>
              <a:t>) FURTHER DETAILS OF VOC-FISHEYE</a:t>
            </a:r>
          </a:p>
          <a:p>
            <a:endParaRPr lang="en-IN" sz="2400" dirty="0" smtClean="0"/>
          </a:p>
          <a:p>
            <a:r>
              <a:rPr lang="en-IN" sz="2400" dirty="0" smtClean="0"/>
              <a:t>Original </a:t>
            </a:r>
            <a:r>
              <a:rPr lang="en-IN" sz="2400" dirty="0"/>
              <a:t>image from the PASCAL VOC can be transformed into several of fisheye images by introducing different coordinate scaling factors.</a:t>
            </a:r>
            <a:endParaRPr lang="en-IN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29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021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rgbClr val="00B050"/>
                </a:solidFill>
              </a:rPr>
              <a:t>PROPOSED WORK</a:t>
            </a:r>
            <a:endParaRPr lang="en-IN" dirty="0">
              <a:solidFill>
                <a:srgbClr val="00B05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3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79512" y="1357298"/>
            <a:ext cx="8507288" cy="4735998"/>
          </a:xfrm>
        </p:spPr>
        <p:txBody>
          <a:bodyPr/>
          <a:lstStyle/>
          <a:p>
            <a:r>
              <a:rPr lang="en-IN" sz="2400" dirty="0" smtClean="0"/>
              <a:t>Authors proposed here </a:t>
            </a:r>
            <a:r>
              <a:rPr lang="en-IN" sz="2400" dirty="0"/>
              <a:t>propose a self-study and </a:t>
            </a:r>
            <a:r>
              <a:rPr lang="en-IN" sz="2400" dirty="0" smtClean="0"/>
              <a:t>contour based object </a:t>
            </a:r>
            <a:r>
              <a:rPr lang="en-IN" sz="2400" dirty="0"/>
              <a:t>detector in </a:t>
            </a:r>
            <a:r>
              <a:rPr lang="en-IN" sz="2400" dirty="0" smtClean="0"/>
              <a:t>fisheye images </a:t>
            </a:r>
            <a:r>
              <a:rPr lang="en-IN" sz="2400" dirty="0"/>
              <a:t>named </a:t>
            </a:r>
            <a:r>
              <a:rPr lang="en-IN" sz="2400" b="1" dirty="0">
                <a:solidFill>
                  <a:schemeClr val="accent4">
                    <a:lumMod val="50000"/>
                  </a:schemeClr>
                </a:solidFill>
              </a:rPr>
              <a:t>FisheyeDet</a:t>
            </a:r>
            <a:r>
              <a:rPr lang="en-IN" sz="2400" dirty="0"/>
              <a:t>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618616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0"/>
            <a:ext cx="8784976" cy="1143000"/>
          </a:xfrm>
        </p:spPr>
        <p:txBody>
          <a:bodyPr/>
          <a:lstStyle/>
          <a:p>
            <a:endParaRPr lang="en-IN" sz="3600" dirty="0">
              <a:solidFill>
                <a:srgbClr val="00B05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203" t="32067" r="19619" b="13897"/>
          <a:stretch/>
        </p:blipFill>
        <p:spPr>
          <a:xfrm>
            <a:off x="107504" y="1772816"/>
            <a:ext cx="8941338" cy="38164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30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7914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0"/>
            <a:ext cx="8784976" cy="1143000"/>
          </a:xfrm>
        </p:spPr>
        <p:txBody>
          <a:bodyPr/>
          <a:lstStyle/>
          <a:p>
            <a:endParaRPr lang="en-IN" sz="3600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377191"/>
            <a:ext cx="8784976" cy="5364177"/>
          </a:xfrm>
        </p:spPr>
        <p:txBody>
          <a:bodyPr/>
          <a:lstStyle/>
          <a:p>
            <a:pPr marL="0" indent="0">
              <a:buNone/>
            </a:pPr>
            <a:r>
              <a:rPr lang="en-IN" sz="2200" b="1" dirty="0" smtClean="0">
                <a:solidFill>
                  <a:schemeClr val="accent4">
                    <a:lumMod val="50000"/>
                  </a:schemeClr>
                </a:solidFill>
              </a:rPr>
              <a:t>B) IMPLEMENTATION DETAILS</a:t>
            </a:r>
          </a:p>
          <a:p>
            <a:r>
              <a:rPr lang="en-IN" sz="1800" dirty="0" smtClean="0"/>
              <a:t>VOC-Fisheye </a:t>
            </a:r>
            <a:r>
              <a:rPr lang="en-IN" sz="1800" dirty="0"/>
              <a:t>`</a:t>
            </a:r>
            <a:r>
              <a:rPr lang="en-IN" sz="1800" dirty="0" err="1"/>
              <a:t>trainval</a:t>
            </a:r>
            <a:r>
              <a:rPr lang="en-IN" sz="1800" dirty="0"/>
              <a:t>' dataset – training model.  </a:t>
            </a:r>
          </a:p>
          <a:p>
            <a:r>
              <a:rPr lang="en-IN" sz="1800" dirty="0"/>
              <a:t>Consists of 20 object categories each of which has the annotated ground truth location (8-points) and corresponding category information.</a:t>
            </a:r>
          </a:p>
          <a:p>
            <a:r>
              <a:rPr lang="en-IN" sz="1800" dirty="0"/>
              <a:t> </a:t>
            </a:r>
            <a:r>
              <a:rPr lang="en-IN" sz="1800" dirty="0" smtClean="0"/>
              <a:t>During </a:t>
            </a:r>
            <a:r>
              <a:rPr lang="en-IN" sz="1800" dirty="0"/>
              <a:t>training stage - input images are randomly cropped and resized to 300 × 300. </a:t>
            </a:r>
          </a:p>
          <a:p>
            <a:r>
              <a:rPr lang="en-IN" sz="1800" dirty="0"/>
              <a:t> </a:t>
            </a:r>
            <a:r>
              <a:rPr lang="en-IN" sz="1800" dirty="0" smtClean="0"/>
              <a:t>FisheyeDet </a:t>
            </a:r>
            <a:r>
              <a:rPr lang="en-IN" sz="1800" dirty="0"/>
              <a:t>is trained with stochastic gradient descent (SGD) optimizer with </a:t>
            </a:r>
            <a:r>
              <a:rPr lang="en-IN" sz="1800" dirty="0" smtClean="0"/>
              <a:t>batch size </a:t>
            </a:r>
            <a:r>
              <a:rPr lang="en-IN" sz="1800" dirty="0"/>
              <a:t>64. </a:t>
            </a:r>
          </a:p>
          <a:p>
            <a:r>
              <a:rPr lang="en-IN" sz="1800" dirty="0"/>
              <a:t> </a:t>
            </a:r>
            <a:r>
              <a:rPr lang="en-IN" sz="1800" dirty="0" smtClean="0"/>
              <a:t>Learning </a:t>
            </a:r>
            <a:r>
              <a:rPr lang="en-IN" sz="1800" dirty="0"/>
              <a:t>rate </a:t>
            </a:r>
            <a:r>
              <a:rPr lang="en-IN" sz="1800" i="1" dirty="0" err="1"/>
              <a:t>lr</a:t>
            </a:r>
            <a:r>
              <a:rPr lang="en-IN" sz="1800" i="1" dirty="0"/>
              <a:t> </a:t>
            </a:r>
            <a:r>
              <a:rPr lang="en-IN" sz="1800" dirty="0"/>
              <a:t>is set to 0.001 and the </a:t>
            </a:r>
            <a:r>
              <a:rPr lang="en-IN" sz="1800" dirty="0" err="1"/>
              <a:t>nesterov</a:t>
            </a:r>
            <a:r>
              <a:rPr lang="en-IN" sz="1800" dirty="0"/>
              <a:t> momentum to 0.9 with weight decay </a:t>
            </a:r>
            <a:r>
              <a:rPr lang="en-IN" sz="1800" dirty="0" smtClean="0"/>
              <a:t>of  </a:t>
            </a:r>
            <a:r>
              <a:rPr lang="en-IN" sz="1800" dirty="0"/>
              <a:t>5 × 10</a:t>
            </a:r>
            <a:r>
              <a:rPr lang="en-IN" sz="1800" baseline="30000" dirty="0"/>
              <a:t>-4</a:t>
            </a:r>
            <a:r>
              <a:rPr lang="en-IN" sz="1800" dirty="0"/>
              <a:t>. </a:t>
            </a:r>
          </a:p>
          <a:p>
            <a:r>
              <a:rPr lang="en-IN" sz="1800" dirty="0"/>
              <a:t> </a:t>
            </a:r>
            <a:r>
              <a:rPr lang="en-IN" sz="1800" dirty="0" smtClean="0"/>
              <a:t>Learning </a:t>
            </a:r>
            <a:r>
              <a:rPr lang="en-IN" sz="1800" dirty="0"/>
              <a:t>rate every 80 epochs decreases once. </a:t>
            </a:r>
          </a:p>
          <a:p>
            <a:r>
              <a:rPr lang="en-IN" sz="1800" dirty="0"/>
              <a:t> </a:t>
            </a:r>
            <a:r>
              <a:rPr lang="en-IN" sz="1800" dirty="0" smtClean="0"/>
              <a:t>Aspect </a:t>
            </a:r>
            <a:r>
              <a:rPr lang="en-IN" sz="1800" dirty="0"/>
              <a:t>ratios of anchor boxes set to 1, 2, 3, 5, 1/2, 1/3, 1/5. </a:t>
            </a:r>
          </a:p>
          <a:p>
            <a:r>
              <a:rPr lang="en-IN" sz="1800" dirty="0"/>
              <a:t> </a:t>
            </a:r>
            <a:r>
              <a:rPr lang="en-IN" sz="1800" dirty="0" smtClean="0"/>
              <a:t>Average </a:t>
            </a:r>
            <a:r>
              <a:rPr lang="en-IN" sz="1800" dirty="0"/>
              <a:t>precision (AP) used as an evaluation protocol for each object category and mean AP (</a:t>
            </a:r>
            <a:r>
              <a:rPr lang="en-IN" sz="1800" dirty="0" err="1"/>
              <a:t>mAP</a:t>
            </a:r>
            <a:r>
              <a:rPr lang="en-IN" sz="1800" dirty="0"/>
              <a:t>) </a:t>
            </a:r>
            <a:r>
              <a:rPr lang="en-IN" sz="1800" dirty="0" smtClean="0"/>
              <a:t>computed </a:t>
            </a:r>
            <a:r>
              <a:rPr lang="en-IN" sz="1800" dirty="0"/>
              <a:t>over all object categories.</a:t>
            </a:r>
          </a:p>
          <a:p>
            <a:endParaRPr lang="en-IN" sz="22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31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4354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0"/>
            <a:ext cx="8784976" cy="1143000"/>
          </a:xfrm>
        </p:spPr>
        <p:txBody>
          <a:bodyPr/>
          <a:lstStyle/>
          <a:p>
            <a:endParaRPr lang="en-IN" sz="3600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449199"/>
            <a:ext cx="8784976" cy="5364177"/>
          </a:xfrm>
        </p:spPr>
        <p:txBody>
          <a:bodyPr/>
          <a:lstStyle/>
          <a:p>
            <a:pPr marL="0" indent="0">
              <a:buNone/>
            </a:pPr>
            <a:r>
              <a:rPr lang="en-IN" sz="2200" b="1" dirty="0" smtClean="0">
                <a:solidFill>
                  <a:schemeClr val="accent4">
                    <a:lumMod val="50000"/>
                  </a:schemeClr>
                </a:solidFill>
              </a:rPr>
              <a:t>C) COMPARISON TO THE STATE-OF-THE-ART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32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2329" t="22438" r="23989" b="18500"/>
          <a:stretch/>
        </p:blipFill>
        <p:spPr>
          <a:xfrm>
            <a:off x="971600" y="1916832"/>
            <a:ext cx="6984776" cy="43204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7940" t="50984" r="37271" b="27360"/>
          <a:stretch/>
        </p:blipFill>
        <p:spPr>
          <a:xfrm>
            <a:off x="3088796" y="116632"/>
            <a:ext cx="5731676" cy="12737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1206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357298"/>
            <a:ext cx="8784976" cy="4735998"/>
          </a:xfrm>
        </p:spPr>
        <p:txBody>
          <a:bodyPr/>
          <a:lstStyle/>
          <a:p>
            <a:r>
              <a:rPr lang="en-IN" sz="2400" dirty="0" smtClean="0"/>
              <a:t>The </a:t>
            </a:r>
            <a:r>
              <a:rPr lang="en-IN" sz="2400" dirty="0"/>
              <a:t>value of </a:t>
            </a:r>
            <a:r>
              <a:rPr lang="en-IN" sz="2400" dirty="0" err="1"/>
              <a:t>mAP</a:t>
            </a:r>
            <a:r>
              <a:rPr lang="en-IN" sz="2400" dirty="0"/>
              <a:t> steadily improves with the increasing layers. </a:t>
            </a:r>
          </a:p>
          <a:p>
            <a:pPr marL="0" indent="0">
              <a:buNone/>
            </a:pPr>
            <a:endParaRPr lang="en-IN" sz="2400" dirty="0" smtClean="0"/>
          </a:p>
          <a:p>
            <a:r>
              <a:rPr lang="en-IN" sz="2400" dirty="0" smtClean="0"/>
              <a:t>The </a:t>
            </a:r>
            <a:r>
              <a:rPr lang="en-IN" sz="2400" dirty="0"/>
              <a:t>growth of </a:t>
            </a:r>
            <a:r>
              <a:rPr lang="en-IN" sz="2400" dirty="0" err="1"/>
              <a:t>mAP</a:t>
            </a:r>
            <a:r>
              <a:rPr lang="en-IN" sz="2400" dirty="0"/>
              <a:t> gradually decreases from 3.46% to 0.07% indicating the improvement saturates using 3 layers (conv4_3, conv7, conv8_2</a:t>
            </a:r>
            <a:r>
              <a:rPr lang="en-IN" sz="2400" dirty="0" smtClean="0"/>
              <a:t>).</a:t>
            </a:r>
          </a:p>
          <a:p>
            <a:endParaRPr lang="en-IN" sz="2400" dirty="0" smtClean="0"/>
          </a:p>
          <a:p>
            <a:r>
              <a:rPr lang="en-IN" sz="2400" dirty="0" smtClean="0"/>
              <a:t>No-prior </a:t>
            </a:r>
            <a:r>
              <a:rPr lang="en-IN" sz="2400" dirty="0"/>
              <a:t>Fisheye Representation Method to the </a:t>
            </a:r>
            <a:r>
              <a:rPr lang="en-IN" sz="2400" dirty="0" smtClean="0"/>
              <a:t>last three </a:t>
            </a:r>
            <a:r>
              <a:rPr lang="en-IN" sz="2400" dirty="0"/>
              <a:t>layers for training and </a:t>
            </a:r>
            <a:r>
              <a:rPr lang="en-IN" sz="2400" dirty="0" smtClean="0"/>
              <a:t>testing.</a:t>
            </a:r>
            <a:endParaRPr lang="en-IN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33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625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>
              <a:solidFill>
                <a:srgbClr val="00B05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204" t="26157" r="37298" b="13837"/>
          <a:stretch/>
        </p:blipFill>
        <p:spPr>
          <a:xfrm>
            <a:off x="1065764" y="1556792"/>
            <a:ext cx="6746596" cy="41764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34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2401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0"/>
            <a:ext cx="8784976" cy="1143000"/>
          </a:xfrm>
        </p:spPr>
        <p:txBody>
          <a:bodyPr/>
          <a:lstStyle/>
          <a:p>
            <a:endParaRPr lang="en-IN" sz="3600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377191"/>
            <a:ext cx="8784976" cy="5364177"/>
          </a:xfrm>
        </p:spPr>
        <p:txBody>
          <a:bodyPr/>
          <a:lstStyle/>
          <a:p>
            <a:pPr marL="0" indent="0">
              <a:buNone/>
            </a:pPr>
            <a:r>
              <a:rPr lang="en-IN" sz="2200" b="1" dirty="0" smtClean="0">
                <a:solidFill>
                  <a:schemeClr val="accent4">
                    <a:lumMod val="50000"/>
                  </a:schemeClr>
                </a:solidFill>
              </a:rPr>
              <a:t>D) ABLATION STUDIES</a:t>
            </a:r>
          </a:p>
          <a:p>
            <a:r>
              <a:rPr lang="en-IN" sz="2000" dirty="0" smtClean="0"/>
              <a:t>Baseline is </a:t>
            </a:r>
            <a:r>
              <a:rPr lang="en-IN" sz="2000" dirty="0"/>
              <a:t>a simple detector based on the original </a:t>
            </a:r>
            <a:r>
              <a:rPr lang="en-IN" sz="2000" dirty="0" smtClean="0"/>
              <a:t>SSD with 300×300 </a:t>
            </a:r>
            <a:r>
              <a:rPr lang="en-IN" sz="2000" dirty="0"/>
              <a:t>input size and VGG-16 reduced backbone</a:t>
            </a:r>
            <a:r>
              <a:rPr lang="en-IN" sz="2000" dirty="0" smtClean="0"/>
              <a:t>.</a:t>
            </a:r>
          </a:p>
          <a:p>
            <a:endParaRPr lang="en-IN" sz="1200" b="1" dirty="0" smtClean="0">
              <a:solidFill>
                <a:schemeClr val="accent4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IN" sz="2000" b="1" dirty="0" smtClean="0">
                <a:solidFill>
                  <a:schemeClr val="accent4">
                    <a:lumMod val="50000"/>
                  </a:schemeClr>
                </a:solidFill>
              </a:rPr>
              <a:t>1) NO-PRIOR </a:t>
            </a:r>
            <a:r>
              <a:rPr lang="en-IN" sz="2000" b="1" dirty="0">
                <a:solidFill>
                  <a:schemeClr val="accent4">
                    <a:lumMod val="50000"/>
                  </a:schemeClr>
                </a:solidFill>
              </a:rPr>
              <a:t>FISHEYE REPRESENTATION METHOD</a:t>
            </a:r>
          </a:p>
          <a:p>
            <a:pPr marL="0" indent="0">
              <a:buNone/>
            </a:pPr>
            <a:r>
              <a:rPr lang="en-IN" sz="2000" b="1" dirty="0" smtClean="0">
                <a:solidFill>
                  <a:schemeClr val="accent4">
                    <a:lumMod val="50000"/>
                  </a:schemeClr>
                </a:solidFill>
              </a:rPr>
              <a:t>a: Distortion </a:t>
            </a:r>
            <a:r>
              <a:rPr lang="en-IN" sz="2000" b="1" dirty="0">
                <a:solidFill>
                  <a:schemeClr val="accent4">
                    <a:lumMod val="50000"/>
                  </a:schemeClr>
                </a:solidFill>
              </a:rPr>
              <a:t>Feature Extractor </a:t>
            </a:r>
            <a:r>
              <a:rPr lang="en-IN" sz="2000" b="1" dirty="0" smtClean="0">
                <a:solidFill>
                  <a:schemeClr val="accent4">
                    <a:lumMod val="50000"/>
                  </a:schemeClr>
                </a:solidFill>
              </a:rPr>
              <a:t>Module</a:t>
            </a:r>
          </a:p>
          <a:p>
            <a:r>
              <a:rPr lang="en-IN" sz="2000" dirty="0" smtClean="0"/>
              <a:t>Indicating </a:t>
            </a:r>
            <a:r>
              <a:rPr lang="en-IN" sz="2000" dirty="0"/>
              <a:t>the effect of this </a:t>
            </a:r>
            <a:r>
              <a:rPr lang="en-IN" sz="2000" dirty="0" smtClean="0"/>
              <a:t>module authors adopted </a:t>
            </a:r>
            <a:r>
              <a:rPr lang="en-IN" sz="2000" dirty="0"/>
              <a:t>two </a:t>
            </a:r>
            <a:r>
              <a:rPr lang="en-IN" sz="2000" dirty="0" smtClean="0"/>
              <a:t>different forms </a:t>
            </a:r>
            <a:r>
              <a:rPr lang="en-IN" sz="2000" dirty="0"/>
              <a:t>(</a:t>
            </a:r>
            <a:r>
              <a:rPr lang="en-IN" sz="2000" dirty="0" smtClean="0"/>
              <a:t>3×3 </a:t>
            </a:r>
            <a:r>
              <a:rPr lang="en-IN" sz="2000" dirty="0"/>
              <a:t>convolutions and </a:t>
            </a:r>
            <a:r>
              <a:rPr lang="en-IN" sz="2000" dirty="0" smtClean="0"/>
              <a:t>5×5 convolutions</a:t>
            </a:r>
            <a:r>
              <a:rPr lang="en-IN" sz="2000" dirty="0"/>
              <a:t>) in </a:t>
            </a:r>
            <a:r>
              <a:rPr lang="en-IN" sz="2000" dirty="0" smtClean="0"/>
              <a:t>their detector.</a:t>
            </a:r>
            <a:endParaRPr lang="en-IN" sz="2200" b="1" dirty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en-IN" sz="24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</a:p>
          <a:p>
            <a:endParaRPr lang="en-IN" sz="2400" b="1" dirty="0" smtClean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35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2367" t="23422" r="34504" b="29328"/>
          <a:stretch/>
        </p:blipFill>
        <p:spPr>
          <a:xfrm>
            <a:off x="3779912" y="4113076"/>
            <a:ext cx="5112568" cy="25562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467544" y="4102040"/>
            <a:ext cx="352839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Better </a:t>
            </a:r>
            <a:r>
              <a:rPr lang="en-I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mAP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(3.03%)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the module with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5×5 convolutions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less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improvement in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mAP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(2.64%)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the module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×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 convolutions.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136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0"/>
            <a:ext cx="8784976" cy="1143000"/>
          </a:xfrm>
        </p:spPr>
        <p:txBody>
          <a:bodyPr/>
          <a:lstStyle/>
          <a:p>
            <a:endParaRPr lang="en-IN" sz="3600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377191"/>
            <a:ext cx="8784976" cy="5364177"/>
          </a:xfrm>
        </p:spPr>
        <p:txBody>
          <a:bodyPr/>
          <a:lstStyle/>
          <a:p>
            <a:pPr marL="0" indent="0">
              <a:buNone/>
            </a:pPr>
            <a:r>
              <a:rPr lang="en-IN" sz="2200" b="1" dirty="0" smtClean="0">
                <a:solidFill>
                  <a:schemeClr val="accent4">
                    <a:lumMod val="50000"/>
                  </a:schemeClr>
                </a:solidFill>
              </a:rPr>
              <a:t>b: </a:t>
            </a:r>
            <a:r>
              <a:rPr lang="en-IN" sz="2000" b="1" dirty="0">
                <a:solidFill>
                  <a:schemeClr val="accent4">
                    <a:lumMod val="50000"/>
                  </a:schemeClr>
                </a:solidFill>
              </a:rPr>
              <a:t>Fish-Context </a:t>
            </a:r>
            <a:r>
              <a:rPr lang="en-IN" sz="2000" b="1" dirty="0" smtClean="0">
                <a:solidFill>
                  <a:schemeClr val="accent4">
                    <a:lumMod val="50000"/>
                  </a:schemeClr>
                </a:solidFill>
              </a:rPr>
              <a:t>Module</a:t>
            </a:r>
          </a:p>
          <a:p>
            <a:r>
              <a:rPr lang="en-IN" sz="2000" dirty="0" smtClean="0"/>
              <a:t>Fish-context Module </a:t>
            </a:r>
            <a:r>
              <a:rPr lang="en-IN" sz="2000" dirty="0"/>
              <a:t>fuses features from different levels by </a:t>
            </a:r>
            <a:r>
              <a:rPr lang="en-IN" sz="2000" dirty="0" smtClean="0"/>
              <a:t>combining high level </a:t>
            </a:r>
            <a:r>
              <a:rPr lang="en-IN" sz="2000" dirty="0"/>
              <a:t>features with </a:t>
            </a:r>
            <a:r>
              <a:rPr lang="en-IN" sz="2000" dirty="0" smtClean="0"/>
              <a:t>low level </a:t>
            </a:r>
            <a:r>
              <a:rPr lang="en-IN" sz="2000" dirty="0"/>
              <a:t>features</a:t>
            </a:r>
            <a:r>
              <a:rPr lang="en-IN" sz="2000" dirty="0" smtClean="0"/>
              <a:t>.</a:t>
            </a:r>
          </a:p>
          <a:p>
            <a:endParaRPr lang="en-IN" sz="2000" b="1" dirty="0" smtClean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36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2366" t="33266" r="33397" b="13579"/>
          <a:stretch/>
        </p:blipFill>
        <p:spPr>
          <a:xfrm>
            <a:off x="107504" y="2564904"/>
            <a:ext cx="6455759" cy="35572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6660232" y="3158966"/>
            <a:ext cx="252028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Gaining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improving from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67.63%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72.68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which illustrates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effectiveness of joining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high-level features with the low-level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resulting in a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better representation of objects in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fisheye images.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845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0"/>
            <a:ext cx="8784976" cy="1143000"/>
          </a:xfrm>
        </p:spPr>
        <p:txBody>
          <a:bodyPr/>
          <a:lstStyle/>
          <a:p>
            <a:endParaRPr lang="en-IN" sz="3600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377191"/>
            <a:ext cx="8784976" cy="5364177"/>
          </a:xfrm>
        </p:spPr>
        <p:txBody>
          <a:bodyPr/>
          <a:lstStyle/>
          <a:p>
            <a:pPr marL="0" indent="0">
              <a:buNone/>
            </a:pPr>
            <a:r>
              <a:rPr lang="en-IN" sz="2200" b="1" dirty="0" smtClean="0">
                <a:solidFill>
                  <a:schemeClr val="accent4">
                    <a:lumMod val="50000"/>
                  </a:schemeClr>
                </a:solidFill>
              </a:rPr>
              <a:t>c: </a:t>
            </a:r>
            <a:r>
              <a:rPr lang="en-IN" sz="2000" b="1" dirty="0">
                <a:solidFill>
                  <a:schemeClr val="accent4">
                    <a:lumMod val="50000"/>
                  </a:schemeClr>
                </a:solidFill>
              </a:rPr>
              <a:t>Multi-filter Feature Connections Module</a:t>
            </a:r>
            <a:endParaRPr lang="en-IN" sz="2000" b="1" dirty="0" smtClean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en-IN" sz="2000" dirty="0" smtClean="0"/>
              <a:t>Aims to generate multi scale features.</a:t>
            </a:r>
          </a:p>
          <a:p>
            <a:endParaRPr lang="en-IN" sz="2000" b="1" dirty="0" smtClean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37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3397" t="26375" r="25649" b="16531"/>
          <a:stretch/>
        </p:blipFill>
        <p:spPr>
          <a:xfrm>
            <a:off x="1763688" y="2236003"/>
            <a:ext cx="5472608" cy="42893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7452321" y="3236783"/>
            <a:ext cx="1440160" cy="1200329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DFEM+ FM </a:t>
            </a:r>
          </a:p>
          <a:p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mAP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rises nearly 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6.27%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6998618" y="4500915"/>
            <a:ext cx="796284" cy="1470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3825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1357298"/>
            <a:ext cx="8784976" cy="4500595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>
                <a:solidFill>
                  <a:schemeClr val="accent4">
                    <a:lumMod val="50000"/>
                  </a:schemeClr>
                </a:solidFill>
              </a:rPr>
              <a:t>2) </a:t>
            </a:r>
            <a:r>
              <a:rPr lang="en-IN" sz="2400" b="1" dirty="0">
                <a:solidFill>
                  <a:schemeClr val="accent4">
                    <a:lumMod val="50000"/>
                  </a:schemeClr>
                </a:solidFill>
              </a:rPr>
              <a:t>DISTORTION SHAPE </a:t>
            </a:r>
            <a:r>
              <a:rPr lang="en-IN" sz="2400" b="1" dirty="0" smtClean="0">
                <a:solidFill>
                  <a:schemeClr val="accent4">
                    <a:lumMod val="50000"/>
                  </a:schemeClr>
                </a:solidFill>
              </a:rPr>
              <a:t>MATCHING</a:t>
            </a:r>
          </a:p>
          <a:p>
            <a:r>
              <a:rPr lang="en-IN" sz="2000" dirty="0" smtClean="0"/>
              <a:t>Limited </a:t>
            </a:r>
            <a:r>
              <a:rPr lang="en-IN" sz="2000" dirty="0"/>
              <a:t>by </a:t>
            </a:r>
            <a:r>
              <a:rPr lang="en-IN" sz="2000" dirty="0" smtClean="0"/>
              <a:t>rectangular bounding </a:t>
            </a:r>
            <a:r>
              <a:rPr lang="en-IN" sz="2000" dirty="0"/>
              <a:t>boxes such as redundant information, </a:t>
            </a:r>
            <a:r>
              <a:rPr lang="en-IN" sz="2000" dirty="0" smtClean="0"/>
              <a:t>unnecessary overlaps </a:t>
            </a:r>
            <a:r>
              <a:rPr lang="en-IN" sz="2000" dirty="0"/>
              <a:t>and inaccurate </a:t>
            </a:r>
            <a:r>
              <a:rPr lang="en-IN" sz="2000" dirty="0" smtClean="0"/>
              <a:t>annotations.</a:t>
            </a:r>
            <a:endParaRPr lang="en-IN" sz="22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38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35610" t="24405" r="27309" b="29330"/>
          <a:stretch/>
        </p:blipFill>
        <p:spPr>
          <a:xfrm>
            <a:off x="251520" y="2564903"/>
            <a:ext cx="5400600" cy="37884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33397" t="72525" r="25649" b="11610"/>
          <a:stretch/>
        </p:blipFill>
        <p:spPr>
          <a:xfrm>
            <a:off x="5724129" y="4437112"/>
            <a:ext cx="3312368" cy="762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0898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39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600" t="16531" r="56641" b="19485"/>
          <a:stretch/>
        </p:blipFill>
        <p:spPr>
          <a:xfrm>
            <a:off x="2051720" y="1384429"/>
            <a:ext cx="4993416" cy="53209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31393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596" y="0"/>
            <a:ext cx="8319868" cy="1143000"/>
          </a:xfrm>
        </p:spPr>
        <p:txBody>
          <a:bodyPr/>
          <a:lstStyle/>
          <a:p>
            <a:r>
              <a:rPr lang="en-IN" dirty="0" smtClean="0">
                <a:solidFill>
                  <a:srgbClr val="00B050"/>
                </a:solidFill>
              </a:rPr>
              <a:t>INTRODUCTION</a:t>
            </a:r>
            <a:endParaRPr lang="en-IN" dirty="0">
              <a:solidFill>
                <a:srgbClr val="00B05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79512" y="1357298"/>
            <a:ext cx="8784976" cy="4663990"/>
          </a:xfrm>
        </p:spPr>
        <p:txBody>
          <a:bodyPr/>
          <a:lstStyle/>
          <a:p>
            <a:r>
              <a:rPr lang="en-IN" sz="2000" dirty="0" smtClean="0"/>
              <a:t>Fisheye cameras </a:t>
            </a:r>
            <a:r>
              <a:rPr lang="en-IN" sz="2000" dirty="0"/>
              <a:t>owing to their </a:t>
            </a:r>
            <a:r>
              <a:rPr lang="en-IN" sz="2000" b="1" dirty="0"/>
              <a:t>large </a:t>
            </a:r>
            <a:r>
              <a:rPr lang="en-IN" sz="2000" b="1" dirty="0" smtClean="0"/>
              <a:t>field </a:t>
            </a:r>
            <a:r>
              <a:rPr lang="en-IN" sz="2000" b="1" dirty="0"/>
              <a:t>of </a:t>
            </a:r>
            <a:r>
              <a:rPr lang="en-IN" sz="2000" b="1" dirty="0" smtClean="0"/>
              <a:t>view</a:t>
            </a:r>
            <a:r>
              <a:rPr lang="en-IN" sz="2000" dirty="0" smtClean="0"/>
              <a:t> (LFOV) have </a:t>
            </a:r>
            <a:r>
              <a:rPr lang="en-IN" sz="2000" dirty="0"/>
              <a:t>attracted diverse attention from both </a:t>
            </a:r>
            <a:r>
              <a:rPr lang="en-IN" sz="2000" dirty="0" smtClean="0"/>
              <a:t>technical experts </a:t>
            </a:r>
            <a:r>
              <a:rPr lang="en-IN" sz="2000" dirty="0"/>
              <a:t>and the public in general</a:t>
            </a:r>
            <a:r>
              <a:rPr lang="en-IN" sz="2000" dirty="0" smtClean="0"/>
              <a:t>.</a:t>
            </a:r>
          </a:p>
          <a:p>
            <a:pPr marL="0" indent="0">
              <a:buNone/>
            </a:pPr>
            <a:r>
              <a:rPr lang="en-IN" sz="2000" dirty="0" smtClean="0"/>
              <a:t> </a:t>
            </a:r>
          </a:p>
          <a:p>
            <a:r>
              <a:rPr lang="en-IN" sz="2000" dirty="0" smtClean="0"/>
              <a:t>Due </a:t>
            </a:r>
            <a:r>
              <a:rPr lang="en-IN" sz="2000" dirty="0"/>
              <a:t>to providing </a:t>
            </a:r>
            <a:r>
              <a:rPr lang="en-IN" sz="2000" dirty="0" smtClean="0"/>
              <a:t>rich visual information </a:t>
            </a:r>
            <a:r>
              <a:rPr lang="en-IN" sz="2000" dirty="0"/>
              <a:t>they cover a wide variety of </a:t>
            </a:r>
            <a:r>
              <a:rPr lang="en-IN" sz="2000" dirty="0" smtClean="0"/>
              <a:t>applications ranging </a:t>
            </a:r>
            <a:r>
              <a:rPr lang="en-IN" sz="2000" dirty="0"/>
              <a:t>from generating the contents of </a:t>
            </a:r>
            <a:r>
              <a:rPr lang="en-IN" sz="2000" dirty="0" smtClean="0"/>
              <a:t>AR </a:t>
            </a:r>
            <a:r>
              <a:rPr lang="en-IN" sz="2000" dirty="0"/>
              <a:t>or </a:t>
            </a:r>
            <a:r>
              <a:rPr lang="en-IN" sz="2000" dirty="0" smtClean="0"/>
              <a:t>VR, </a:t>
            </a:r>
            <a:r>
              <a:rPr lang="en-IN" sz="2000" dirty="0"/>
              <a:t>improving the </a:t>
            </a:r>
            <a:r>
              <a:rPr lang="en-IN" sz="2000" dirty="0" smtClean="0"/>
              <a:t>performance of </a:t>
            </a:r>
            <a:r>
              <a:rPr lang="en-IN" sz="2000" dirty="0"/>
              <a:t>intelligent robot vision </a:t>
            </a:r>
            <a:r>
              <a:rPr lang="en-IN" sz="2000" dirty="0" smtClean="0"/>
              <a:t>systems, </a:t>
            </a:r>
            <a:r>
              <a:rPr lang="en-IN" sz="2000" dirty="0"/>
              <a:t>to </a:t>
            </a:r>
            <a:r>
              <a:rPr lang="en-IN" sz="2000" dirty="0" smtClean="0"/>
              <a:t>reducing the </a:t>
            </a:r>
            <a:r>
              <a:rPr lang="en-IN" sz="2000" dirty="0"/>
              <a:t>complexity of perception </a:t>
            </a:r>
            <a:r>
              <a:rPr lang="en-IN" sz="2000" dirty="0" smtClean="0"/>
              <a:t>systems.</a:t>
            </a:r>
          </a:p>
          <a:p>
            <a:endParaRPr lang="en-IN" sz="2000" dirty="0"/>
          </a:p>
          <a:p>
            <a:endParaRPr lang="en-IN" sz="2000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4934BA-D916-407F-A7DC-F7360150681C}" type="slidenum">
              <a:rPr lang="zh-TW" altLang="en-US" smtClean="0"/>
              <a:pPr>
                <a:defRPr/>
              </a:pPr>
              <a:t>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55737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04" y="0"/>
            <a:ext cx="8784976" cy="1143000"/>
          </a:xfrm>
        </p:spPr>
        <p:txBody>
          <a:bodyPr/>
          <a:lstStyle/>
          <a:p>
            <a:endParaRPr lang="en-IN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1268760"/>
            <a:ext cx="8784976" cy="4500595"/>
          </a:xfrm>
        </p:spPr>
        <p:txBody>
          <a:bodyPr/>
          <a:lstStyle/>
          <a:p>
            <a:r>
              <a:rPr lang="en-IN" sz="2000" dirty="0"/>
              <a:t>In order to further reinforce and confirm the superiority of method authors evaluated </a:t>
            </a:r>
            <a:r>
              <a:rPr lang="en-IN" sz="2000" dirty="0" err="1"/>
              <a:t>FisheyeDet</a:t>
            </a:r>
            <a:r>
              <a:rPr lang="en-IN" sz="2000" dirty="0"/>
              <a:t> </a:t>
            </a:r>
            <a:r>
              <a:rPr lang="en-IN" sz="2000" dirty="0" smtClean="0"/>
              <a:t>on COCO-Fisheye </a:t>
            </a:r>
            <a:r>
              <a:rPr lang="en-IN" sz="2000" dirty="0"/>
              <a:t>dataset and the </a:t>
            </a:r>
            <a:r>
              <a:rPr lang="en-IN" sz="2000" dirty="0" err="1"/>
              <a:t>AP</a:t>
            </a:r>
            <a:r>
              <a:rPr lang="en-IN" sz="2000" baseline="-25000" dirty="0" err="1"/>
              <a:t>bbox</a:t>
            </a:r>
            <a:r>
              <a:rPr lang="en-IN" sz="2000" i="1" dirty="0"/>
              <a:t> </a:t>
            </a:r>
            <a:r>
              <a:rPr lang="en-IN" sz="2000" dirty="0"/>
              <a:t>is boosted by </a:t>
            </a:r>
            <a:r>
              <a:rPr lang="en-IN" sz="2000" b="1" dirty="0"/>
              <a:t>0.7</a:t>
            </a:r>
            <a:r>
              <a:rPr lang="en-IN" sz="2000" b="1" dirty="0" smtClean="0"/>
              <a:t>% - 14.4</a:t>
            </a:r>
            <a:r>
              <a:rPr lang="en-IN" sz="2000" b="1" dirty="0"/>
              <a:t>%</a:t>
            </a:r>
            <a:r>
              <a:rPr lang="en-IN" sz="2000" dirty="0"/>
              <a:t>.</a:t>
            </a:r>
          </a:p>
          <a:p>
            <a:pPr marL="0" indent="0">
              <a:buNone/>
            </a:pPr>
            <a:endParaRPr lang="en-IN" sz="2000" dirty="0" smtClean="0"/>
          </a:p>
          <a:p>
            <a:pPr marL="0" indent="0">
              <a:buNone/>
            </a:pPr>
            <a:r>
              <a:rPr lang="en-IN" sz="2000" b="1" dirty="0" smtClean="0"/>
              <a:t>DATASET</a:t>
            </a:r>
          </a:p>
          <a:p>
            <a:pPr marL="0" indent="0">
              <a:buNone/>
            </a:pPr>
            <a:endParaRPr lang="en-IN" sz="2000" b="1" dirty="0"/>
          </a:p>
          <a:p>
            <a:r>
              <a:rPr lang="en-IN" sz="2000" dirty="0" smtClean="0"/>
              <a:t>COCO-Fisheye </a:t>
            </a:r>
            <a:r>
              <a:rPr lang="en-IN" sz="2000" dirty="0"/>
              <a:t>dataset constructed from the COCO dataset by using the fisheye production method. </a:t>
            </a:r>
          </a:p>
          <a:p>
            <a:r>
              <a:rPr lang="en-IN" sz="2000" dirty="0" smtClean="0"/>
              <a:t>354861 </a:t>
            </a:r>
            <a:r>
              <a:rPr lang="en-IN" sz="2000" dirty="0"/>
              <a:t>fisheye looking training images </a:t>
            </a:r>
          </a:p>
          <a:p>
            <a:r>
              <a:rPr lang="en-IN" sz="2000" dirty="0"/>
              <a:t>15000 testing images </a:t>
            </a:r>
          </a:p>
          <a:p>
            <a:r>
              <a:rPr lang="en-IN" sz="2000" dirty="0" smtClean="0"/>
              <a:t>It </a:t>
            </a:r>
            <a:r>
              <a:rPr lang="en-IN" sz="2000" dirty="0"/>
              <a:t>consists of 80 object categories.</a:t>
            </a:r>
          </a:p>
          <a:p>
            <a:endParaRPr lang="en-IN" sz="2000" dirty="0" smtClean="0"/>
          </a:p>
          <a:p>
            <a:pPr marL="0" indent="0">
              <a:buNone/>
            </a:pPr>
            <a:r>
              <a:rPr lang="en-IN" sz="2000" b="1" dirty="0" smtClean="0"/>
              <a:t>IMPLEMENTATION DETAILS </a:t>
            </a:r>
            <a:r>
              <a:rPr lang="en-IN" sz="2000" dirty="0" smtClean="0"/>
              <a:t>(Same as mentioned on slide 31)</a:t>
            </a:r>
            <a:endParaRPr lang="en-IN" sz="20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40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19983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04" y="0"/>
            <a:ext cx="8784976" cy="1143000"/>
          </a:xfrm>
        </p:spPr>
        <p:txBody>
          <a:bodyPr/>
          <a:lstStyle/>
          <a:p>
            <a:endParaRPr lang="en-IN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1357298"/>
            <a:ext cx="8784976" cy="4500595"/>
          </a:xfrm>
        </p:spPr>
        <p:txBody>
          <a:bodyPr/>
          <a:lstStyle/>
          <a:p>
            <a:pPr marL="0" indent="0">
              <a:buNone/>
            </a:pPr>
            <a:r>
              <a:rPr lang="en-IN" sz="2000" b="1" dirty="0" smtClean="0"/>
              <a:t>RESULTS</a:t>
            </a:r>
            <a:endParaRPr lang="en-IN" sz="20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41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7901" t="24406" r="27862" b="27360"/>
          <a:stretch/>
        </p:blipFill>
        <p:spPr>
          <a:xfrm>
            <a:off x="755576" y="2168860"/>
            <a:ext cx="7560840" cy="37804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6035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04" y="0"/>
            <a:ext cx="8784976" cy="1143000"/>
          </a:xfrm>
        </p:spPr>
        <p:txBody>
          <a:bodyPr/>
          <a:lstStyle/>
          <a:p>
            <a:r>
              <a:rPr lang="en-IN" dirty="0" smtClean="0">
                <a:solidFill>
                  <a:srgbClr val="00B050"/>
                </a:solidFill>
              </a:rPr>
              <a:t>CONCLUSION</a:t>
            </a:r>
            <a:endParaRPr lang="en-IN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1357298"/>
            <a:ext cx="8784976" cy="4500595"/>
          </a:xfrm>
        </p:spPr>
        <p:txBody>
          <a:bodyPr/>
          <a:lstStyle/>
          <a:p>
            <a:r>
              <a:rPr lang="en-IN" sz="2400" dirty="0"/>
              <a:t>Due to the lack of benchmark </a:t>
            </a:r>
            <a:r>
              <a:rPr lang="en-IN" sz="2400" dirty="0" smtClean="0"/>
              <a:t>fisheye datasets </a:t>
            </a:r>
            <a:r>
              <a:rPr lang="en-IN" sz="2400" dirty="0"/>
              <a:t>for the multi-class object detection </a:t>
            </a:r>
            <a:r>
              <a:rPr lang="en-IN" sz="2400" dirty="0" smtClean="0"/>
              <a:t>task authors </a:t>
            </a:r>
            <a:r>
              <a:rPr lang="en-IN" sz="2400" dirty="0"/>
              <a:t>are </a:t>
            </a:r>
            <a:r>
              <a:rPr lang="en-IN" sz="2400" dirty="0" smtClean="0"/>
              <a:t>on the first </a:t>
            </a:r>
            <a:r>
              <a:rPr lang="en-IN" sz="2400" dirty="0"/>
              <a:t>attempt to put forward the VOC-Fisheye dataset</a:t>
            </a:r>
            <a:r>
              <a:rPr lang="en-IN" sz="2400" dirty="0" smtClean="0"/>
              <a:t>.</a:t>
            </a:r>
          </a:p>
          <a:p>
            <a:endParaRPr lang="en-IN" sz="2400" dirty="0"/>
          </a:p>
          <a:p>
            <a:r>
              <a:rPr lang="en-IN" sz="2400" dirty="0"/>
              <a:t>Experiments on this dataset show that FisheyeDet </a:t>
            </a:r>
            <a:r>
              <a:rPr lang="en-IN" sz="2400" dirty="0" smtClean="0"/>
              <a:t>signicantly </a:t>
            </a:r>
            <a:r>
              <a:rPr lang="en-IN" sz="2400" dirty="0"/>
              <a:t>outperforms the state-of-the-art conventional methods.</a:t>
            </a:r>
          </a:p>
          <a:p>
            <a:endParaRPr lang="en-IN" sz="2400" dirty="0" smtClean="0"/>
          </a:p>
          <a:p>
            <a:r>
              <a:rPr lang="en-IN" sz="2400" dirty="0" smtClean="0"/>
              <a:t>The </a:t>
            </a:r>
            <a:r>
              <a:rPr lang="en-IN" sz="2400" dirty="0"/>
              <a:t>FisheyeDet allows </a:t>
            </a:r>
            <a:r>
              <a:rPr lang="en-IN" sz="2400" dirty="0" smtClean="0"/>
              <a:t>arbitrary distorted input, </a:t>
            </a:r>
            <a:r>
              <a:rPr lang="en-IN" sz="2400" dirty="0"/>
              <a:t>keeps </a:t>
            </a:r>
            <a:r>
              <a:rPr lang="en-IN" sz="2400" dirty="0" smtClean="0"/>
              <a:t>good generalization ability </a:t>
            </a:r>
            <a:r>
              <a:rPr lang="en-IN" sz="2400" dirty="0"/>
              <a:t>and </a:t>
            </a:r>
            <a:r>
              <a:rPr lang="en-IN" sz="2400" dirty="0" smtClean="0"/>
              <a:t>shows higher </a:t>
            </a:r>
            <a:r>
              <a:rPr lang="en-IN" sz="2400" dirty="0"/>
              <a:t>accuracy.</a:t>
            </a:r>
            <a:endParaRPr lang="en-IN" sz="24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42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2966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51520" y="1538536"/>
            <a:ext cx="85689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endParaRPr kumimoji="0" lang="en-US" altLang="zh-TW" sz="2400" dirty="0">
              <a:solidFill>
                <a:prstClr val="black"/>
              </a:solidFill>
              <a:latin typeface="Calibri"/>
              <a:ea typeface="新細明體" panose="02020500000000000000" pitchFamily="18" charset="-12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663788" y="2921168"/>
            <a:ext cx="374441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C4934BA-D916-407F-A7DC-F7360150681C}" type="slidenum">
              <a:rPr lang="zh-TW" altLang="en-US" smtClean="0"/>
              <a:pPr>
                <a:defRPr/>
              </a:pPr>
              <a:t>43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29125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5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55576" y="2852936"/>
            <a:ext cx="2016224" cy="9361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Distortion Correction Based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491880" y="1412776"/>
            <a:ext cx="2016224" cy="9361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 Detection In Fisheye Images</a:t>
            </a:r>
            <a:endPara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372200" y="2852936"/>
            <a:ext cx="2016224" cy="9361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LFOV Image Based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55576" y="4365104"/>
            <a:ext cx="2160240" cy="15121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wrapping encompassing the correction model plays key role in processing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372200" y="4314201"/>
            <a:ext cx="2160240" cy="18511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Try to design location based convolutional kernels or adopt heuristic rules for extracting distortion features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2771800" y="2348880"/>
            <a:ext cx="648072" cy="5040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5580112" y="2348880"/>
            <a:ext cx="802432" cy="5040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Down Arrow 18"/>
          <p:cNvSpPr/>
          <p:nvPr/>
        </p:nvSpPr>
        <p:spPr>
          <a:xfrm>
            <a:off x="1619672" y="3933056"/>
            <a:ext cx="216024" cy="36004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Down Arrow 19"/>
          <p:cNvSpPr/>
          <p:nvPr/>
        </p:nvSpPr>
        <p:spPr>
          <a:xfrm>
            <a:off x="7308304" y="3933056"/>
            <a:ext cx="216024" cy="36004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4087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200" dirty="0" smtClean="0"/>
              <a:t>Drawbacks: </a:t>
            </a:r>
          </a:p>
          <a:p>
            <a:endParaRPr lang="en-IN" sz="2200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IN" sz="2200" dirty="0" smtClean="0"/>
              <a:t>Building unified fisheye distortion model is impossible because of intrinsic camera parameters and various lens distortions.</a:t>
            </a:r>
          </a:p>
          <a:p>
            <a:pPr marL="971550" lvl="1" indent="-514350">
              <a:buFont typeface="+mj-lt"/>
              <a:buAutoNum type="arabicPeriod"/>
            </a:pPr>
            <a:endParaRPr lang="en-IN" sz="2200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IN" sz="2200" dirty="0" smtClean="0"/>
              <a:t> Rectangular bounding boxes cannot provide relatively accurate information in fisheye images. </a:t>
            </a:r>
            <a:endParaRPr lang="en-IN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6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480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1268760"/>
            <a:ext cx="8856984" cy="5168046"/>
          </a:xfrm>
        </p:spPr>
        <p:txBody>
          <a:bodyPr/>
          <a:lstStyle/>
          <a:p>
            <a:pPr marL="0" indent="0">
              <a:buNone/>
            </a:pPr>
            <a:endParaRPr lang="en-IN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8493" t="23422" r="58301" b="17516"/>
          <a:stretch/>
        </p:blipFill>
        <p:spPr>
          <a:xfrm>
            <a:off x="1763688" y="1268760"/>
            <a:ext cx="5328592" cy="53285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89660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200" dirty="0" smtClean="0"/>
              <a:t>Authors propose FisheyeDet with the </a:t>
            </a:r>
            <a:r>
              <a:rPr lang="en-IN" sz="2200" dirty="0"/>
              <a:t>basic aim </a:t>
            </a:r>
            <a:r>
              <a:rPr lang="en-IN" sz="2200" dirty="0" smtClean="0"/>
              <a:t>: </a:t>
            </a:r>
          </a:p>
          <a:p>
            <a:pPr marL="457200" indent="-457200">
              <a:buAutoNum type="arabicParenBoth"/>
            </a:pPr>
            <a:r>
              <a:rPr lang="en-IN" sz="2200" dirty="0" smtClean="0"/>
              <a:t>Adaptively </a:t>
            </a:r>
            <a:r>
              <a:rPr lang="en-IN" sz="2200" dirty="0"/>
              <a:t>extract valid distortion features. </a:t>
            </a:r>
            <a:endParaRPr lang="en-IN" sz="2200" dirty="0" smtClean="0"/>
          </a:p>
          <a:p>
            <a:pPr marL="457200" indent="-457200">
              <a:buAutoNum type="arabicParenBoth"/>
            </a:pPr>
            <a:r>
              <a:rPr lang="en-IN" sz="2200" dirty="0" smtClean="0"/>
              <a:t>Precisely </a:t>
            </a:r>
            <a:r>
              <a:rPr lang="en-IN" sz="2200" dirty="0"/>
              <a:t>identify predictable boundary </a:t>
            </a:r>
            <a:r>
              <a:rPr lang="en-IN" sz="2200" dirty="0" smtClean="0"/>
              <a:t>boxes. </a:t>
            </a:r>
            <a:endParaRPr lang="en-IN" sz="2200" dirty="0"/>
          </a:p>
          <a:p>
            <a:pPr marL="0" indent="0">
              <a:buNone/>
            </a:pPr>
            <a:r>
              <a:rPr lang="en-IN" sz="2200" dirty="0"/>
              <a:t> </a:t>
            </a:r>
            <a:endParaRPr lang="en-IN" sz="2200" dirty="0" smtClean="0"/>
          </a:p>
          <a:p>
            <a:r>
              <a:rPr lang="en-IN" sz="2200" dirty="0" smtClean="0"/>
              <a:t>For </a:t>
            </a:r>
            <a:r>
              <a:rPr lang="en-IN" sz="2200" dirty="0"/>
              <a:t>extraction of features </a:t>
            </a:r>
            <a:r>
              <a:rPr lang="en-IN" sz="2200" b="1" dirty="0" smtClean="0"/>
              <a:t>no-prior </a:t>
            </a:r>
            <a:r>
              <a:rPr lang="en-IN" sz="2200" b="1" dirty="0"/>
              <a:t>fisheye representation method</a:t>
            </a:r>
            <a:r>
              <a:rPr lang="en-IN" sz="2200" dirty="0"/>
              <a:t> is developed to create the feature pyramid for the object detection purpose from the </a:t>
            </a:r>
            <a:r>
              <a:rPr lang="en-IN" sz="2200" dirty="0" smtClean="0"/>
              <a:t>fisheye </a:t>
            </a:r>
            <a:r>
              <a:rPr lang="en-IN" sz="2200" dirty="0"/>
              <a:t>images.</a:t>
            </a:r>
          </a:p>
          <a:p>
            <a:pPr marL="0" indent="0">
              <a:buNone/>
            </a:pPr>
            <a:r>
              <a:rPr lang="en-IN" sz="2200" dirty="0"/>
              <a:t> </a:t>
            </a:r>
          </a:p>
          <a:p>
            <a:r>
              <a:rPr lang="en-IN" sz="2200" dirty="0"/>
              <a:t>A </a:t>
            </a:r>
            <a:r>
              <a:rPr lang="en-IN" sz="2200" b="1" dirty="0"/>
              <a:t>distortion shape matching strategy</a:t>
            </a:r>
            <a:r>
              <a:rPr lang="en-IN" sz="2200" dirty="0"/>
              <a:t> is used for the boundary boxes which invoke irregular quadrilateral boundary boxes precisely to localize all kind of distorted objects in the fisheye images</a:t>
            </a:r>
            <a:r>
              <a:rPr lang="en-IN" sz="220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8</a:t>
            </a:fld>
            <a:endParaRPr kumimoji="0" lang="zh-TW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2955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rgbClr val="00B050"/>
                </a:solidFill>
              </a:rPr>
              <a:t>ARCHITECTURE</a:t>
            </a:r>
            <a:endParaRPr lang="en-IN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8E8CFC-512B-4C39-BE27-5C2C3BE91ED7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PMingLiU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9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PMingLiU" pitchFamily="18" charset="-120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9046" t="22438" r="23989" b="52953"/>
          <a:stretch/>
        </p:blipFill>
        <p:spPr>
          <a:xfrm>
            <a:off x="251520" y="2204864"/>
            <a:ext cx="8712968" cy="1800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93444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TUTPP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NTUTPP1</Template>
  <TotalTime>25842</TotalTime>
  <Words>1678</Words>
  <Application>Microsoft Office PowerPoint</Application>
  <PresentationFormat>On-screen Show (4:3)</PresentationFormat>
  <Paragraphs>268</Paragraphs>
  <Slides>43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2" baseType="lpstr">
      <vt:lpstr>Microsoft JhengHei</vt:lpstr>
      <vt:lpstr>Microsoft JhengHei</vt:lpstr>
      <vt:lpstr>Arial</vt:lpstr>
      <vt:lpstr>Calibri</vt:lpstr>
      <vt:lpstr>Cambria Math</vt:lpstr>
      <vt:lpstr>新細明體</vt:lpstr>
      <vt:lpstr>新細明體</vt:lpstr>
      <vt:lpstr>Times New Roman</vt:lpstr>
      <vt:lpstr>NTUTPP1</vt:lpstr>
      <vt:lpstr>`</vt:lpstr>
      <vt:lpstr>CONTENTS</vt:lpstr>
      <vt:lpstr>PROPOSED WORK</vt:lpstr>
      <vt:lpstr>INTRODUCTION</vt:lpstr>
      <vt:lpstr>PowerPoint Presentation</vt:lpstr>
      <vt:lpstr>PowerPoint Presentation</vt:lpstr>
      <vt:lpstr>PowerPoint Presentation</vt:lpstr>
      <vt:lpstr>PowerPoint Presentation</vt:lpstr>
      <vt:lpstr>ARCHITECTURE</vt:lpstr>
      <vt:lpstr>PowerPoint Presentation</vt:lpstr>
      <vt:lpstr>NO-PRIOR FISHEYE REPRESENTATION METHOD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DISTORTION SHAPE MATCHING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EXPERIMENTS AND 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Lance Huang</dc:creator>
  <cp:lastModifiedBy>dell</cp:lastModifiedBy>
  <cp:revision>667</cp:revision>
  <cp:lastPrinted>2014-05-01T04:37:06Z</cp:lastPrinted>
  <dcterms:modified xsi:type="dcterms:W3CDTF">2020-06-11T02:33:17Z</dcterms:modified>
</cp:coreProperties>
</file>